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A30B-A0B9-4B6C-9D85-BE6D91621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2BA4D-676D-4D3D-96F7-001E98B74B57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070C7-ACA9-49F1-B587-41A2F3FDA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8568952" cy="338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96478" y="476672"/>
            <a:ext cx="86656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Σύγκριση </a:t>
            </a:r>
          </a:p>
          <a:p>
            <a:pPr algn="ctr"/>
            <a:r>
              <a:rPr lang="el-GR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κλασμάτων , δεκαδικών και ποσοστών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277995" y="2142570"/>
            <a:ext cx="703684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790422" y="2277453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5508104" y="2276872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20%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7960"/>
            </a:avLst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27784" y="3861048"/>
            <a:ext cx="58326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Για να συγκρίνουμε διαφορετικά είδη, θα πρέπει να τα κάνουμε να μοιάζουν. Θα πρέπει να γίνουν όλα κλάσματα, ή όλα δεκαδικοί ή όλα ποσοστά. Εμείς θα κάνουμε αυτό που μας είναι πιο εύκολο.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381000" y="1066800"/>
            <a:ext cx="8534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i="1" u="sng" kern="0" dirty="0">
                <a:solidFill>
                  <a:srgbClr val="000000"/>
                </a:solidFill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Κάνω τον </a:t>
            </a:r>
            <a:r>
              <a:rPr lang="el-GR" sz="3200" kern="0" dirty="0" smtClean="0">
                <a:solidFill>
                  <a:srgbClr val="000000"/>
                </a:solidFill>
              </a:rPr>
              <a:t>δεκαδικό, </a:t>
            </a: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κλάσμα και συγκρίνω με όποιο τρόπο μπορώ (δηλ με ομώνυμα κλάσματα ή σταυρωτά)</a:t>
            </a:r>
            <a:r>
              <a:rPr lang="el-GR" sz="3200" kern="0" dirty="0" smtClean="0">
                <a:solidFill>
                  <a:srgbClr val="000000"/>
                </a:solidFill>
              </a:rPr>
              <a:t>.</a:t>
            </a:r>
            <a:endParaRPr lang="en-GB" sz="32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2867259" y="3510722"/>
            <a:ext cx="703684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66" name="WordArt 2"/>
          <p:cNvSpPr>
            <a:spLocks noChangeArrowheads="1" noChangeShapeType="1" noTextEdit="1"/>
          </p:cNvSpPr>
          <p:nvPr/>
        </p:nvSpPr>
        <p:spPr bwMode="auto">
          <a:xfrm>
            <a:off x="4379686" y="3645605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5298848" y="3753658"/>
            <a:ext cx="431800" cy="472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5875199" y="3510722"/>
            <a:ext cx="864096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6811736" y="3682221"/>
            <a:ext cx="431800" cy="4726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" name="WordArt 2"/>
          <p:cNvSpPr>
            <a:spLocks noChangeArrowheads="1" noChangeShapeType="1" noTextEdit="1"/>
          </p:cNvSpPr>
          <p:nvPr/>
        </p:nvSpPr>
        <p:spPr bwMode="auto">
          <a:xfrm>
            <a:off x="7327673" y="3400242"/>
            <a:ext cx="648071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8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3643086" y="3438312"/>
            <a:ext cx="647700" cy="1003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&lt;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3649840" y="3048000"/>
            <a:ext cx="609600" cy="3124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>
          <a:xfrm>
            <a:off x="838200" y="152400"/>
            <a:ext cx="7543800" cy="838200"/>
          </a:xfrm>
          <a:prstGeom prst="roundRect">
            <a:avLst>
              <a:gd name="adj" fmla="val 36704"/>
            </a:avLst>
          </a:prstGeom>
          <a:solidFill>
            <a:srgbClr val="FFFF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κλασμάτων και δεκαδικών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55673" y="3329157"/>
            <a:ext cx="2438400" cy="137499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WordArt 2"/>
          <p:cNvSpPr>
            <a:spLocks noChangeArrowheads="1" noChangeShapeType="1" noTextEdit="1"/>
          </p:cNvSpPr>
          <p:nvPr/>
        </p:nvSpPr>
        <p:spPr bwMode="auto">
          <a:xfrm>
            <a:off x="2222273" y="3588558"/>
            <a:ext cx="431800" cy="4726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8" name="WordArt 2"/>
          <p:cNvSpPr>
            <a:spLocks noChangeArrowheads="1" noChangeShapeType="1" noTextEdit="1"/>
          </p:cNvSpPr>
          <p:nvPr/>
        </p:nvSpPr>
        <p:spPr bwMode="auto">
          <a:xfrm>
            <a:off x="1460273" y="3476442"/>
            <a:ext cx="648071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" name="WordArt 2"/>
          <p:cNvSpPr>
            <a:spLocks noChangeArrowheads="1" noChangeShapeType="1" noTextEdit="1"/>
          </p:cNvSpPr>
          <p:nvPr/>
        </p:nvSpPr>
        <p:spPr bwMode="auto">
          <a:xfrm>
            <a:off x="2823708" y="5762597"/>
            <a:ext cx="703684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" name="WordArt 2"/>
          <p:cNvSpPr>
            <a:spLocks noChangeArrowheads="1" noChangeShapeType="1" noTextEdit="1"/>
          </p:cNvSpPr>
          <p:nvPr/>
        </p:nvSpPr>
        <p:spPr bwMode="auto">
          <a:xfrm>
            <a:off x="4336135" y="5897480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" name="WordArt 2"/>
          <p:cNvSpPr>
            <a:spLocks noChangeArrowheads="1" noChangeShapeType="1" noTextEdit="1"/>
          </p:cNvSpPr>
          <p:nvPr/>
        </p:nvSpPr>
        <p:spPr bwMode="auto">
          <a:xfrm>
            <a:off x="5217973" y="6005533"/>
            <a:ext cx="431800" cy="472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3" name="WordArt 2"/>
          <p:cNvSpPr>
            <a:spLocks noChangeArrowheads="1" noChangeShapeType="1" noTextEdit="1"/>
          </p:cNvSpPr>
          <p:nvPr/>
        </p:nvSpPr>
        <p:spPr bwMode="auto">
          <a:xfrm>
            <a:off x="5831648" y="5762597"/>
            <a:ext cx="864096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4" name="WordArt 2"/>
          <p:cNvSpPr>
            <a:spLocks noChangeArrowheads="1" noChangeShapeType="1" noTextEdit="1"/>
          </p:cNvSpPr>
          <p:nvPr/>
        </p:nvSpPr>
        <p:spPr bwMode="auto">
          <a:xfrm>
            <a:off x="3599535" y="5690187"/>
            <a:ext cx="647700" cy="1003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&lt;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399474" y="5791200"/>
            <a:ext cx="2438400" cy="8382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0" y="4724400"/>
            <a:ext cx="9144000" cy="762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551874" y="5943600"/>
            <a:ext cx="2438400" cy="6858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WordArt 2"/>
          <p:cNvSpPr>
            <a:spLocks noChangeArrowheads="1" noChangeShapeType="1" noTextEdit="1"/>
          </p:cNvSpPr>
          <p:nvPr/>
        </p:nvSpPr>
        <p:spPr bwMode="auto">
          <a:xfrm>
            <a:off x="2942274" y="5181600"/>
            <a:ext cx="533400" cy="479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" name="WordArt 2"/>
          <p:cNvSpPr>
            <a:spLocks noChangeArrowheads="1" noChangeShapeType="1" noTextEdit="1"/>
          </p:cNvSpPr>
          <p:nvPr/>
        </p:nvSpPr>
        <p:spPr bwMode="auto">
          <a:xfrm>
            <a:off x="6066474" y="5257800"/>
            <a:ext cx="533400" cy="479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16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996952"/>
            <a:ext cx="1619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Ομώνυμα</a:t>
            </a:r>
            <a:endParaRPr lang="en-GB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4869160"/>
            <a:ext cx="1619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σταυρωτά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7" grpId="0" animBg="1"/>
      <p:bldP spid="20" grpId="0"/>
      <p:bldP spid="21" grpId="0"/>
      <p:bldP spid="22" grpId="0"/>
      <p:bldP spid="23" grpId="0"/>
      <p:bldP spid="24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381000" y="1066800"/>
            <a:ext cx="8534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i="1" u="sng" kern="0" dirty="0">
                <a:solidFill>
                  <a:srgbClr val="000000"/>
                </a:solidFill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Κάνω το κλάσμα </a:t>
            </a:r>
            <a:r>
              <a:rPr lang="el-GR" sz="3200" kern="0" dirty="0" smtClean="0">
                <a:solidFill>
                  <a:srgbClr val="000000"/>
                </a:solidFill>
              </a:rPr>
              <a:t>δεκαδικό </a:t>
            </a: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και συγκρίνω τους δύο δεκαδικούς</a:t>
            </a:r>
            <a:endParaRPr lang="en-GB" sz="32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641732" y="3510722"/>
            <a:ext cx="703684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66" name="WordArt 2"/>
          <p:cNvSpPr>
            <a:spLocks noChangeArrowheads="1" noChangeShapeType="1" noTextEdit="1"/>
          </p:cNvSpPr>
          <p:nvPr/>
        </p:nvSpPr>
        <p:spPr bwMode="auto">
          <a:xfrm>
            <a:off x="5154159" y="3645605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0,3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4417559" y="3438312"/>
            <a:ext cx="647700" cy="1003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&gt;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419600" y="2895600"/>
            <a:ext cx="609600" cy="3124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95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>
          <a:xfrm>
            <a:off x="838200" y="152400"/>
            <a:ext cx="7543800" cy="838200"/>
          </a:xfrm>
          <a:prstGeom prst="roundRect">
            <a:avLst>
              <a:gd name="adj" fmla="val 36704"/>
            </a:avLst>
          </a:prstGeom>
          <a:solidFill>
            <a:srgbClr val="FFFF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κλασμάτων και δεκαδικών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530146" y="3329157"/>
            <a:ext cx="2438400" cy="137499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WordArt 2"/>
          <p:cNvSpPr>
            <a:spLocks noChangeArrowheads="1" noChangeShapeType="1" noTextEdit="1"/>
          </p:cNvSpPr>
          <p:nvPr/>
        </p:nvSpPr>
        <p:spPr bwMode="auto">
          <a:xfrm>
            <a:off x="2996746" y="3588558"/>
            <a:ext cx="431800" cy="4726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8" name="WordArt 2"/>
          <p:cNvSpPr>
            <a:spLocks noChangeArrowheads="1" noChangeShapeType="1" noTextEdit="1"/>
          </p:cNvSpPr>
          <p:nvPr/>
        </p:nvSpPr>
        <p:spPr bwMode="auto">
          <a:xfrm>
            <a:off x="2234746" y="3476442"/>
            <a:ext cx="648071" cy="1004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" name="WordArt 2"/>
          <p:cNvSpPr>
            <a:spLocks noChangeArrowheads="1" noChangeShapeType="1" noTextEdit="1"/>
          </p:cNvSpPr>
          <p:nvPr/>
        </p:nvSpPr>
        <p:spPr bwMode="auto">
          <a:xfrm>
            <a:off x="1757313" y="3657600"/>
            <a:ext cx="431800" cy="4726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30" name="WordArt 2"/>
          <p:cNvSpPr>
            <a:spLocks noChangeArrowheads="1" noChangeShapeType="1" noTextEdit="1"/>
          </p:cNvSpPr>
          <p:nvPr/>
        </p:nvSpPr>
        <p:spPr bwMode="auto">
          <a:xfrm>
            <a:off x="838200" y="3581400"/>
            <a:ext cx="771525" cy="6315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7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762000"/>
            <a:ext cx="8839200" cy="1584325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Για να συγκρίνω ένα κλάσμα με ποσοστό, θα πρέπει να μετατρέψω το κλάσμα σε ποσοστό ή αντίστροφα το ποσοστό σε κλάσμα.</a:t>
            </a:r>
            <a:endParaRPr lang="en-GB" sz="2800" dirty="0" smtClean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1371600" y="2133600"/>
            <a:ext cx="7366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u="sng" kern="0" dirty="0" smtClean="0">
                <a:latin typeface="+mn-lt"/>
              </a:rPr>
              <a:t>Κάνω το κλάσμα,  ποσοστό%</a:t>
            </a:r>
            <a:endParaRPr lang="en-GB" sz="3200" u="sng" kern="0" dirty="0"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940324" y="4149080"/>
            <a:ext cx="648071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9942" name="WordArt 2"/>
          <p:cNvSpPr>
            <a:spLocks noChangeArrowheads="1" noChangeShapeType="1" noTextEdit="1"/>
          </p:cNvSpPr>
          <p:nvPr/>
        </p:nvSpPr>
        <p:spPr bwMode="auto">
          <a:xfrm>
            <a:off x="5453063" y="4365625"/>
            <a:ext cx="1100137" cy="769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30%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3363913" y="4495800"/>
            <a:ext cx="4318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" name="WordArt 2"/>
          <p:cNvSpPr>
            <a:spLocks noChangeArrowheads="1" noChangeShapeType="1" noTextEdit="1"/>
          </p:cNvSpPr>
          <p:nvPr/>
        </p:nvSpPr>
        <p:spPr bwMode="auto">
          <a:xfrm>
            <a:off x="2546455" y="4149080"/>
            <a:ext cx="648071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>
            <a:off x="2114853" y="4495800"/>
            <a:ext cx="4318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1054404" y="4343400"/>
            <a:ext cx="914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20%</a:t>
            </a: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4716463" y="4076700"/>
            <a:ext cx="64770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&lt;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932040" y="3212976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276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838200" y="37324"/>
            <a:ext cx="7543800" cy="838200"/>
          </a:xfrm>
          <a:prstGeom prst="roundRect">
            <a:avLst>
              <a:gd name="adj" fmla="val 36704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κλασμάτων με ποσοστά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851920" y="4077072"/>
            <a:ext cx="2808312" cy="137499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1447800" y="1371600"/>
            <a:ext cx="6934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i="1" u="sng" kern="0" dirty="0">
                <a:solidFill>
                  <a:srgbClr val="000000"/>
                </a:solidFill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Κάνω το ποσοστό (%), κλάσμα.</a:t>
            </a:r>
            <a:endParaRPr lang="en-GB" sz="32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2092786" y="4149080"/>
            <a:ext cx="703684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66" name="WordArt 2"/>
          <p:cNvSpPr>
            <a:spLocks noChangeArrowheads="1" noChangeShapeType="1" noTextEdit="1"/>
          </p:cNvSpPr>
          <p:nvPr/>
        </p:nvSpPr>
        <p:spPr bwMode="auto">
          <a:xfrm>
            <a:off x="3605213" y="4365625"/>
            <a:ext cx="771525" cy="769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60%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24375" y="4508500"/>
            <a:ext cx="431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5100726" y="4149080"/>
            <a:ext cx="864096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60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6037263" y="4437063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" name="WordArt 2"/>
          <p:cNvSpPr>
            <a:spLocks noChangeArrowheads="1" noChangeShapeType="1" noTextEdit="1"/>
          </p:cNvSpPr>
          <p:nvPr/>
        </p:nvSpPr>
        <p:spPr bwMode="auto">
          <a:xfrm>
            <a:off x="6540886" y="4077072"/>
            <a:ext cx="648071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2868613" y="4076700"/>
            <a:ext cx="64770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&lt;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987824" y="3284984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95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>
          <a:xfrm>
            <a:off x="838200" y="304800"/>
            <a:ext cx="7543800" cy="838200"/>
          </a:xfrm>
          <a:prstGeom prst="roundRect">
            <a:avLst>
              <a:gd name="adj" fmla="val 36704"/>
            </a:avLst>
          </a:prstGeom>
          <a:solidFill>
            <a:srgbClr val="FFFF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κλασμάτων με ποσοστά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07704" y="4005064"/>
            <a:ext cx="2592288" cy="1512168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533400" y="1371600"/>
            <a:ext cx="8280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i="1" u="sng" kern="0" dirty="0">
                <a:solidFill>
                  <a:srgbClr val="000000"/>
                </a:solidFill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Κάνω το ποσοστό%, δεκαδικό.</a:t>
            </a:r>
            <a:endParaRPr lang="en-GB" sz="32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752600" y="4343400"/>
            <a:ext cx="914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0,7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66" name="WordArt 2"/>
          <p:cNvSpPr>
            <a:spLocks noChangeArrowheads="1" noChangeShapeType="1" noTextEdit="1"/>
          </p:cNvSpPr>
          <p:nvPr/>
        </p:nvSpPr>
        <p:spPr bwMode="auto">
          <a:xfrm>
            <a:off x="3605213" y="4365625"/>
            <a:ext cx="771525" cy="769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60%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24375" y="4508500"/>
            <a:ext cx="431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5100726" y="4149080"/>
            <a:ext cx="864096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60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6037263" y="4437063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" name="WordArt 2"/>
          <p:cNvSpPr>
            <a:spLocks noChangeArrowheads="1" noChangeShapeType="1" noTextEdit="1"/>
          </p:cNvSpPr>
          <p:nvPr/>
        </p:nvSpPr>
        <p:spPr bwMode="auto">
          <a:xfrm>
            <a:off x="6540886" y="4077072"/>
            <a:ext cx="648071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2868613" y="4076700"/>
            <a:ext cx="64770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&gt;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>
            <a:off x="7315200" y="4267200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8001000" y="4038600"/>
            <a:ext cx="914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0,6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699792" y="2996952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67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838200" y="228600"/>
            <a:ext cx="7543800" cy="838200"/>
          </a:xfrm>
          <a:prstGeom prst="roundRect">
            <a:avLst>
              <a:gd name="adj" fmla="val 36704"/>
            </a:avLst>
          </a:prstGeom>
          <a:solidFill>
            <a:srgbClr val="CCFF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δεκαδικών με ποσοστά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619672" y="4005064"/>
            <a:ext cx="2808312" cy="1446998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533400" y="1371600"/>
            <a:ext cx="8280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i="1" u="sng" kern="0" dirty="0">
                <a:solidFill>
                  <a:srgbClr val="000000"/>
                </a:solidFill>
                <a:latin typeface="+mn-lt"/>
              </a:rPr>
              <a:t>ΠΑΡΑΔΕΙΓΜΑ: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Κάνω το </a:t>
            </a:r>
            <a:r>
              <a:rPr lang="el-GR" sz="3200" kern="0" dirty="0" smtClean="0">
                <a:solidFill>
                  <a:srgbClr val="000000"/>
                </a:solidFill>
              </a:rPr>
              <a:t>δεκαδικό, </a:t>
            </a:r>
            <a:r>
              <a:rPr lang="el-GR" sz="3200" kern="0" dirty="0" smtClean="0">
                <a:solidFill>
                  <a:srgbClr val="000000"/>
                </a:solidFill>
                <a:latin typeface="+mn-lt"/>
              </a:rPr>
              <a:t>ποσοστό %. </a:t>
            </a:r>
            <a:endParaRPr lang="en-GB" sz="32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328987" y="4126855"/>
            <a:ext cx="914400" cy="956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0,45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966" name="WordArt 2"/>
          <p:cNvSpPr>
            <a:spLocks noChangeArrowheads="1" noChangeShapeType="1" noTextEdit="1"/>
          </p:cNvSpPr>
          <p:nvPr/>
        </p:nvSpPr>
        <p:spPr bwMode="auto">
          <a:xfrm>
            <a:off x="5105400" y="4191000"/>
            <a:ext cx="1143000" cy="846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r>
              <a:rPr lang="en-GB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%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2643187" y="4321175"/>
            <a:ext cx="431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1728787" y="4016375"/>
            <a:ext cx="864096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45</a:t>
            </a:r>
            <a:endParaRPr lang="el-GR" sz="3600" u="sng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1219200" y="4267200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4292600" y="4054475"/>
            <a:ext cx="64770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&lt;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228600" y="4114800"/>
            <a:ext cx="914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45%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4427984" y="3140968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6" descr="http://www.schools.ac.cy/livadia-kb-dim-la/images/MMj02836790000%5B1%5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4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762000" y="152400"/>
            <a:ext cx="7543800" cy="838200"/>
          </a:xfrm>
          <a:prstGeom prst="roundRect">
            <a:avLst>
              <a:gd name="adj" fmla="val 36704"/>
            </a:avLst>
          </a:prstGeom>
          <a:solidFill>
            <a:srgbClr val="99FF66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solidFill>
                  <a:schemeClr val="tx1"/>
                </a:solidFill>
              </a:rPr>
              <a:t>Σύγκριση δεκαδικών με ποσοστά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131840" y="3933056"/>
            <a:ext cx="3312368" cy="137499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619268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Για να συγκρίνετε και να </a:t>
            </a:r>
            <a:r>
              <a:rPr lang="el-GR" sz="3600" dirty="0" err="1" smtClean="0"/>
              <a:t>σειροθετήσετε</a:t>
            </a:r>
            <a:r>
              <a:rPr lang="el-GR" sz="3600" dirty="0" smtClean="0"/>
              <a:t> κλάσματα, δεκαδικούς και ποσοστά, μπορείτε να χρησιμοποιήσετε τους εξής τρόπους: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l-GR" sz="3600" dirty="0" smtClean="0"/>
              <a:t>α) Να τα κάνετε όλα να μοιάζουν, δηλ. όλα δεκαδικούς , ή </a:t>
            </a:r>
            <a:r>
              <a:rPr lang="el-GR" sz="3600" dirty="0" smtClean="0"/>
              <a:t>όλα ποσοστά </a:t>
            </a:r>
            <a:r>
              <a:rPr lang="el-GR" sz="3600" dirty="0" smtClean="0"/>
              <a:t>ή </a:t>
            </a:r>
            <a:r>
              <a:rPr lang="el-GR" sz="3600" dirty="0" smtClean="0"/>
              <a:t>όλα κλάσματα</a:t>
            </a:r>
            <a:r>
              <a:rPr lang="el-GR" sz="3600" dirty="0" smtClean="0"/>
              <a:t>.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l-GR" sz="3600" dirty="0" smtClean="0"/>
              <a:t>β) Να ελέγξετε ποια είναι μεγαλύτερα από το μισό και ποια μικρότερα.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467544" y="548680"/>
            <a:ext cx="7992888" cy="5616624"/>
          </a:xfrm>
          <a:prstGeom prst="round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5536" y="476672"/>
            <a:ext cx="8136904" cy="5747258"/>
          </a:xfrm>
          <a:prstGeom prst="roundRect">
            <a:avLst/>
          </a:prstGeom>
          <a:noFill/>
          <a:ln w="920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0"/>
            <a:ext cx="5791200" cy="1143000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Συγκρίνετε και </a:t>
            </a:r>
            <a:r>
              <a:rPr lang="el-GR" sz="3200" dirty="0" err="1" smtClean="0"/>
              <a:t>σειροθετήστε</a:t>
            </a:r>
            <a:r>
              <a:rPr lang="el-GR" sz="3200" dirty="0" smtClean="0"/>
              <a:t> τα πιο κάτω, ξεκινώντας από το μικρότερο.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7858432" y="1774720"/>
            <a:ext cx="45717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</a:p>
          <a:p>
            <a:pPr algn="ctr"/>
            <a:r>
              <a:rPr lang="el-GR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1905000"/>
            <a:ext cx="8867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0,6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3600" y="1905000"/>
            <a:ext cx="11047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12%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" y="152400"/>
            <a:ext cx="2971800" cy="670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Για να συγκρίνετε και να </a:t>
            </a:r>
            <a:r>
              <a:rPr kumimoji="0" lang="el-G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σειροθετήσετε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κλάσματα, δεκαδικούς και ποσοστά, μπορείτε να χρησιμοποιήσετε τους εξής τρόπους: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α) 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Να τα κάνετε όλα να μοιάζουν, δηλ. όλα δεκαδικούς , ή όλα ποσοστά ή όλα κλάσματα.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β) 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Να ελέγξετε ποια είναι μεγαλύτερα από το μισό και ποια μικρότερα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228600"/>
            <a:ext cx="3124200" cy="6324600"/>
          </a:xfrm>
          <a:prstGeom prst="roundRect">
            <a:avLst/>
          </a:prstGeom>
          <a:noFill/>
          <a:ln w="539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Up Arrow 9"/>
          <p:cNvSpPr/>
          <p:nvPr/>
        </p:nvSpPr>
        <p:spPr>
          <a:xfrm>
            <a:off x="6172200" y="2514600"/>
            <a:ext cx="304800" cy="457200"/>
          </a:xfrm>
          <a:prstGeom prst="up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66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2743200"/>
            <a:ext cx="2514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6600"/>
                </a:solidFill>
              </a:rPr>
              <a:t>Είναι μικρότερο από το μισό. </a:t>
            </a:r>
          </a:p>
          <a:p>
            <a:pPr algn="ctr"/>
            <a:r>
              <a:rPr lang="el-GR" dirty="0" smtClean="0">
                <a:solidFill>
                  <a:srgbClr val="006600"/>
                </a:solidFill>
              </a:rPr>
              <a:t>Άρα είναι το πιο μικρό.</a:t>
            </a:r>
            <a:endParaRPr lang="en-GB" dirty="0">
              <a:solidFill>
                <a:srgbClr val="0066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267200" y="16764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077200" y="1718184"/>
            <a:ext cx="0" cy="22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114800" y="1258528"/>
            <a:ext cx="4038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rgbClr val="3366FF"/>
                </a:solidFill>
              </a:rPr>
              <a:t>Μεγαλύτερα από το μισό.</a:t>
            </a:r>
            <a:endParaRPr lang="en-GB" sz="2400" dirty="0">
              <a:solidFill>
                <a:srgbClr val="3366FF"/>
              </a:solidFill>
            </a:endParaRPr>
          </a:p>
        </p:txBody>
      </p:sp>
      <p:cxnSp>
        <p:nvCxnSpPr>
          <p:cNvPr id="23" name="Straight Arrow Connector 22"/>
          <p:cNvCxnSpPr>
            <a:stCxn id="6" idx="2"/>
          </p:cNvCxnSpPr>
          <p:nvPr/>
        </p:nvCxnSpPr>
        <p:spPr>
          <a:xfrm>
            <a:off x="4329591" y="2551331"/>
            <a:ext cx="13809" cy="1868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</p:cNvCxnSpPr>
          <p:nvPr/>
        </p:nvCxnSpPr>
        <p:spPr>
          <a:xfrm>
            <a:off x="8087021" y="2975049"/>
            <a:ext cx="3988" cy="1560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962400" y="4419600"/>
            <a:ext cx="8867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0,6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43800" y="4343400"/>
            <a:ext cx="1159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0,75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52800" y="5105400"/>
            <a:ext cx="5638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Άρα: Σειρά από το μικρό στο μεγάλο: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67200" y="6211669"/>
            <a:ext cx="11047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12%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0" y="6211669"/>
            <a:ext cx="8867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0,6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924800" y="5657671"/>
            <a:ext cx="45717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</a:p>
          <a:p>
            <a:pPr algn="ctr"/>
            <a:r>
              <a:rPr lang="el-GR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9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326</Words>
  <Application>Microsoft Office PowerPoint</Application>
  <PresentationFormat>On-screen Show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Για να συγκρίνετε και να σειροθετήσετε κλάσματα, δεκαδικούς και ποσοστά, μπορείτε να χρησιμοποιήσετε τους εξής τρόπους: α) Να τα κάνετε όλα να μοιάζουν, δηλ. όλα δεκαδικούς , ή όλα ποσοστά ή όλα κλάσματα. β) Να ελέγξετε ποια είναι μεγαλύτερα από το μισό και ποια μικρότερα. </vt:lpstr>
      <vt:lpstr>Συγκρίνετε και σειροθετήστε τα πιο κάτω, ξεκινώντας από το μικρότερο.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Kypros</dc:creator>
  <cp:lastModifiedBy>Kypros</cp:lastModifiedBy>
  <cp:revision>5</cp:revision>
  <dcterms:created xsi:type="dcterms:W3CDTF">2020-04-04T14:35:22Z</dcterms:created>
  <dcterms:modified xsi:type="dcterms:W3CDTF">2020-04-05T13:44:17Z</dcterms:modified>
</cp:coreProperties>
</file>