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BC"/>
    <a:srgbClr val="006600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4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14F5-4B46-4285-8CD0-58C23DD726BB}" type="datetimeFigureOut">
              <a:rPr lang="en-GB" smtClean="0"/>
              <a:pPr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D970-FBF5-48F3-8E13-132DB4CFB3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14F5-4B46-4285-8CD0-58C23DD726BB}" type="datetimeFigureOut">
              <a:rPr lang="en-GB" smtClean="0"/>
              <a:pPr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D970-FBF5-48F3-8E13-132DB4CFB3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14F5-4B46-4285-8CD0-58C23DD726BB}" type="datetimeFigureOut">
              <a:rPr lang="en-GB" smtClean="0"/>
              <a:pPr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D970-FBF5-48F3-8E13-132DB4CFB3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FA30B-A0B9-4B6C-9D85-BE6D91621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14F5-4B46-4285-8CD0-58C23DD726BB}" type="datetimeFigureOut">
              <a:rPr lang="en-GB" smtClean="0"/>
              <a:pPr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D970-FBF5-48F3-8E13-132DB4CFB3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14F5-4B46-4285-8CD0-58C23DD726BB}" type="datetimeFigureOut">
              <a:rPr lang="en-GB" smtClean="0"/>
              <a:pPr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D970-FBF5-48F3-8E13-132DB4CFB3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14F5-4B46-4285-8CD0-58C23DD726BB}" type="datetimeFigureOut">
              <a:rPr lang="en-GB" smtClean="0"/>
              <a:pPr/>
              <a:t>29/03/2020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D970-FBF5-48F3-8E13-132DB4CFB3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14F5-4B46-4285-8CD0-58C23DD726BB}" type="datetimeFigureOut">
              <a:rPr lang="en-GB" smtClean="0"/>
              <a:pPr/>
              <a:t>29/03/2020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D970-FBF5-48F3-8E13-132DB4CFB3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14F5-4B46-4285-8CD0-58C23DD726BB}" type="datetimeFigureOut">
              <a:rPr lang="en-GB" smtClean="0"/>
              <a:pPr/>
              <a:t>29/03/2020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D970-FBF5-48F3-8E13-132DB4CFB3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14F5-4B46-4285-8CD0-58C23DD726BB}" type="datetimeFigureOut">
              <a:rPr lang="en-GB" smtClean="0"/>
              <a:pPr/>
              <a:t>29/03/2020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D970-FBF5-48F3-8E13-132DB4CFB3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14F5-4B46-4285-8CD0-58C23DD726BB}" type="datetimeFigureOut">
              <a:rPr lang="en-GB" smtClean="0"/>
              <a:pPr/>
              <a:t>29/03/2020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D970-FBF5-48F3-8E13-132DB4CFB3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14F5-4B46-4285-8CD0-58C23DD726BB}" type="datetimeFigureOut">
              <a:rPr lang="en-GB" smtClean="0"/>
              <a:pPr/>
              <a:t>29/03/2020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D970-FBF5-48F3-8E13-132DB4CFB3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B14F5-4B46-4285-8CD0-58C23DD726BB}" type="datetimeFigureOut">
              <a:rPr lang="en-GB" smtClean="0"/>
              <a:pPr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DD970-FBF5-48F3-8E13-132DB4CFB39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724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l-GR" dirty="0" smtClean="0"/>
              <a:t>Κλάσματα, δεκαδικοί και ποσοστά είναι το ίδιο πράγμα!!!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5445224"/>
            <a:ext cx="9144000" cy="1412776"/>
          </a:xfrm>
        </p:spPr>
        <p:txBody>
          <a:bodyPr>
            <a:normAutofit/>
          </a:bodyPr>
          <a:lstStyle/>
          <a:p>
            <a:r>
              <a:rPr lang="el-GR" dirty="0" smtClean="0"/>
              <a:t>Κλάσματα – Δεκαδικοί – Ποσοστά είναι τρεις διαφορετικοί τρόποι για να γράψουμε ένα αριθμό.</a:t>
            </a:r>
            <a:endParaRPr lang="en-GB" dirty="0"/>
          </a:p>
        </p:txBody>
      </p:sp>
      <p:sp>
        <p:nvSpPr>
          <p:cNvPr id="5" name="Cube 4"/>
          <p:cNvSpPr/>
          <p:nvPr/>
        </p:nvSpPr>
        <p:spPr>
          <a:xfrm>
            <a:off x="395536" y="1772816"/>
            <a:ext cx="2808312" cy="3312368"/>
          </a:xfrm>
          <a:prstGeom prst="cube">
            <a:avLst>
              <a:gd name="adj" fmla="val 4383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827584" y="3284984"/>
            <a:ext cx="57419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u="sng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</a:t>
            </a:r>
          </a:p>
          <a:p>
            <a:pPr algn="ctr"/>
            <a:r>
              <a:rPr lang="el-G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2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 rot="20917917">
            <a:off x="1417070" y="3475901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 rot="16802724">
            <a:off x="903782" y="2751339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 rot="14515138">
            <a:off x="1948741" y="2210987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 rot="18626734">
            <a:off x="1922323" y="2904209"/>
            <a:ext cx="1507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50%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 rot="18918644">
            <a:off x="954961" y="1824089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0,50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2" name="Cube 11"/>
          <p:cNvSpPr/>
          <p:nvPr/>
        </p:nvSpPr>
        <p:spPr>
          <a:xfrm>
            <a:off x="5766112" y="1766720"/>
            <a:ext cx="2808312" cy="3312368"/>
          </a:xfrm>
          <a:prstGeom prst="cube">
            <a:avLst>
              <a:gd name="adj" fmla="val 43833"/>
            </a:avLst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198160" y="3278888"/>
            <a:ext cx="57419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u="sng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</a:t>
            </a:r>
          </a:p>
          <a:p>
            <a:pPr algn="ctr"/>
            <a:r>
              <a:rPr lang="el-G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4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 rot="20917917">
            <a:off x="6787646" y="3469805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 rot="16802724">
            <a:off x="6274358" y="2745243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 rot="14515138">
            <a:off x="7319317" y="2204891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 rot="18626734">
            <a:off x="7292899" y="2898113"/>
            <a:ext cx="1507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25%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 rot="18918644">
            <a:off x="6325537" y="1817993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0,25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WordArt 2"/>
          <p:cNvSpPr>
            <a:spLocks noChangeArrowheads="1" noChangeShapeType="1" noTextEdit="1"/>
          </p:cNvSpPr>
          <p:nvPr/>
        </p:nvSpPr>
        <p:spPr bwMode="auto">
          <a:xfrm>
            <a:off x="3635375" y="2606675"/>
            <a:ext cx="1512888" cy="1439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40</a:t>
            </a:r>
          </a:p>
        </p:txBody>
      </p: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 flipH="1">
            <a:off x="5940425" y="2606675"/>
            <a:ext cx="503238" cy="1655763"/>
          </a:xfrm>
          <a:prstGeom prst="line">
            <a:avLst/>
          </a:prstGeom>
          <a:noFill/>
          <a:ln w="104775" algn="ctr">
            <a:solidFill>
              <a:srgbClr val="0066FF"/>
            </a:solidFill>
            <a:miter lim="800000"/>
            <a:headEnd/>
            <a:tailEnd/>
          </a:ln>
        </p:spPr>
      </p:cxn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3924300" y="4581525"/>
            <a:ext cx="503238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</a:t>
            </a:r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4716463" y="4581525"/>
            <a:ext cx="360362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 flipH="1">
            <a:off x="3419475" y="4333875"/>
            <a:ext cx="1873250" cy="0"/>
          </a:xfrm>
          <a:prstGeom prst="line">
            <a:avLst/>
          </a:prstGeom>
          <a:noFill/>
          <a:ln w="95250" algn="ctr">
            <a:solidFill>
              <a:srgbClr val="0066FF"/>
            </a:solidFill>
            <a:miter lim="800000"/>
            <a:headEnd/>
            <a:tailEnd/>
          </a:ln>
        </p:spPr>
      </p:cxnSp>
      <p:sp>
        <p:nvSpPr>
          <p:cNvPr id="13" name="WordArt 2"/>
          <p:cNvSpPr>
            <a:spLocks noChangeArrowheads="1" noChangeShapeType="1" noTextEdit="1"/>
          </p:cNvSpPr>
          <p:nvPr/>
        </p:nvSpPr>
        <p:spPr bwMode="auto">
          <a:xfrm>
            <a:off x="3348038" y="4549775"/>
            <a:ext cx="431800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14" name="WordArt 2"/>
          <p:cNvSpPr>
            <a:spLocks noChangeArrowheads="1" noChangeShapeType="1" noTextEdit="1"/>
          </p:cNvSpPr>
          <p:nvPr/>
        </p:nvSpPr>
        <p:spPr bwMode="auto">
          <a:xfrm>
            <a:off x="2411413" y="2678113"/>
            <a:ext cx="1081087" cy="1439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0,</a:t>
            </a:r>
          </a:p>
        </p:txBody>
      </p:sp>
      <p:sp>
        <p:nvSpPr>
          <p:cNvPr id="35849" name="WordArt 2"/>
          <p:cNvSpPr>
            <a:spLocks noChangeArrowheads="1" noChangeShapeType="1" noTextEdit="1"/>
          </p:cNvSpPr>
          <p:nvPr/>
        </p:nvSpPr>
        <p:spPr bwMode="auto">
          <a:xfrm>
            <a:off x="6227763" y="260350"/>
            <a:ext cx="1296987" cy="836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40%</a:t>
            </a:r>
          </a:p>
        </p:txBody>
      </p:sp>
      <p:sp>
        <p:nvSpPr>
          <p:cNvPr id="16" name="WordArt 2"/>
          <p:cNvSpPr>
            <a:spLocks noChangeArrowheads="1" noChangeShapeType="1" noTextEdit="1"/>
          </p:cNvSpPr>
          <p:nvPr/>
        </p:nvSpPr>
        <p:spPr bwMode="auto">
          <a:xfrm>
            <a:off x="3635896" y="116632"/>
            <a:ext cx="1248139" cy="104589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u="sng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40</a:t>
            </a:r>
          </a:p>
          <a:p>
            <a:pPr algn="ctr">
              <a:defRPr/>
            </a:pPr>
            <a:r>
              <a:rPr lang="el-GR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100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5851" name="WordArt 2"/>
          <p:cNvSpPr>
            <a:spLocks noChangeArrowheads="1" noChangeShapeType="1" noTextEdit="1"/>
          </p:cNvSpPr>
          <p:nvPr/>
        </p:nvSpPr>
        <p:spPr bwMode="auto">
          <a:xfrm>
            <a:off x="900113" y="260350"/>
            <a:ext cx="1295400" cy="836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0,40</a:t>
            </a:r>
          </a:p>
        </p:txBody>
      </p:sp>
      <p:pic>
        <p:nvPicPr>
          <p:cNvPr id="35852" name="Picture 65" descr="http://fla.fg-a.com/line_bar_1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265238"/>
            <a:ext cx="8569325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3" name="Picture 65" descr="http://fla.fg-a.com/line_bar_1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0"/>
            <a:ext cx="8569325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4" name="Picture 42" descr="http://www2.cytanet.com.cy/livadia-kb-dim-la/images/MCj01345590000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05038"/>
            <a:ext cx="162877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55" name="WordArt 2"/>
          <p:cNvSpPr>
            <a:spLocks noChangeArrowheads="1" noChangeShapeType="1" noTextEdit="1"/>
          </p:cNvSpPr>
          <p:nvPr/>
        </p:nvSpPr>
        <p:spPr bwMode="auto">
          <a:xfrm>
            <a:off x="250825" y="1628775"/>
            <a:ext cx="3960813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Πώς γίνονται οι μετατροπές;</a:t>
            </a:r>
            <a:endParaRPr lang="en-GB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07407E-6 C 0.00764 -0.0037 0.01232 -0.01319 0.0184 -0.0206 C 0.02656 -0.03055 0.03646 -0.03912 0.04514 -0.04745 C 0.05121 -0.05324 0.05468 -0.05902 0.0618 -0.06157 C 0.06736 -0.06967 0.07465 -0.07338 0.08038 -0.08194 C 0.08524 -0.08958 0.08264 -0.08726 0.0875 -0.09004 C 0.09114 -0.09791 0.0967 -0.1037 0.10104 -0.11041 C 0.10521 -0.11689 0.10816 -0.12453 0.11232 -0.13078 C 0.11371 -0.1375 0.11753 -0.14051 0.12048 -0.14676 C 0.12378 -0.15324 0.12587 -0.16064 0.12882 -0.16736 C 0.13767 -0.18703 0.12413 -0.15486 0.13802 -0.18287 C 0.14496 -0.19676 0.15208 -0.21018 0.15885 -0.22407 C 0.16458 -0.23588 0.16666 -0.24976 0.17222 -0.2618 C 0.18507 -0.32106 0.17847 -0.31504 0.17847 -0.41481 " pathEditMode="relative" rAng="0" ptsTypes="fffffffffffffA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" y="-2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C 0.01406 -0.00092 0.02725 -0.00347 0.04132 -0.00555 C 0.04757 -0.00833 0.05364 -0.00879 0.06024 -0.00972 C 0.06684 -0.01504 0.07777 -0.01805 0.08576 -0.0206 C 0.08854 -0.02152 0.09097 -0.02222 0.09357 -0.02314 C 0.09514 -0.02361 0.09809 -0.02453 0.09809 -0.0243 C 0.10243 -0.0287 0.10555 -0.0287 0.11024 -0.03148 C 0.11666 -0.03541 0.12361 -0.03958 0.13038 -0.04236 C 0.1342 -0.04398 0.14045 -0.05046 0.14045 -0.05023 C 0.14288 -0.05486 0.14479 -0.05926 0.14826 -0.06273 C 0.15243 -0.06689 0.15121 -0.06388 0.15486 -0.06944 C 0.1592 -0.07615 0.16319 -0.08287 0.16718 -0.08981 C 0.171 -0.10347 0.16701 -0.12176 0.1717 -0.13217 C 0.17274 -0.13426 0.1835 -0.13333 0.18507 -0.13333 " pathEditMode="relative" rAng="0" ptsTypes="fffffffffffffA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" y="-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3" grpId="0" animBg="1"/>
      <p:bldP spid="13" grpId="1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Τα δεκαδικά κλάσματα μπορούν να γραφτούν ως δεκαδικοί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57200" y="1600200"/>
            <a:ext cx="83227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u="sng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3</a:t>
            </a:r>
          </a:p>
          <a:p>
            <a:pPr algn="ctr"/>
            <a:r>
              <a:rPr lang="el-GR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10</a:t>
            </a:r>
            <a:endParaRPr lang="el-GR" sz="4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1828800"/>
            <a:ext cx="50366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</a:p>
        </p:txBody>
      </p:sp>
      <p:sp>
        <p:nvSpPr>
          <p:cNvPr id="8" name="Rectangle 7"/>
          <p:cNvSpPr/>
          <p:nvPr/>
        </p:nvSpPr>
        <p:spPr>
          <a:xfrm>
            <a:off x="5348044" y="1676400"/>
            <a:ext cx="83227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u="sng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7</a:t>
            </a:r>
          </a:p>
          <a:p>
            <a:pPr algn="ctr"/>
            <a:r>
              <a:rPr lang="el-GR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10</a:t>
            </a:r>
            <a:endParaRPr lang="el-GR" sz="4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39589" y="1905000"/>
            <a:ext cx="50366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1497" y="3657600"/>
            <a:ext cx="115608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u="sng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17</a:t>
            </a:r>
          </a:p>
          <a:p>
            <a:pPr algn="ctr"/>
            <a:r>
              <a:rPr lang="el-GR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100</a:t>
            </a:r>
            <a:endParaRPr lang="el-GR" sz="4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71600" y="3886200"/>
            <a:ext cx="50366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500444" y="3886200"/>
            <a:ext cx="115608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u="sng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12</a:t>
            </a:r>
          </a:p>
          <a:p>
            <a:pPr algn="ctr"/>
            <a:r>
              <a:rPr lang="el-GR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100</a:t>
            </a:r>
            <a:endParaRPr lang="el-GR" sz="4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53892" y="4114800"/>
            <a:ext cx="50366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5297" y="5182850"/>
            <a:ext cx="147989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u="sng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120</a:t>
            </a:r>
          </a:p>
          <a:p>
            <a:pPr algn="ctr"/>
            <a:r>
              <a:rPr lang="el-GR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1000</a:t>
            </a:r>
            <a:endParaRPr lang="el-GR" sz="4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457303" y="5411450"/>
            <a:ext cx="50366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424244" y="5411450"/>
            <a:ext cx="147989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u="sng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6</a:t>
            </a:r>
          </a:p>
          <a:p>
            <a:pPr algn="ctr"/>
            <a:r>
              <a:rPr lang="el-GR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1000</a:t>
            </a:r>
            <a:endParaRPr lang="el-GR" sz="4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539595" y="5640050"/>
            <a:ext cx="50366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343400" y="1988840"/>
            <a:ext cx="45719" cy="4716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1376861" y="980728"/>
            <a:ext cx="63756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Λύστε τις ασκήσεις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δεκαδικοί αριθμοί μπορούν να γραφτούν ως δεκαδικά κλάσματα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04800" y="1828800"/>
            <a:ext cx="101662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0,6</a:t>
            </a:r>
          </a:p>
        </p:txBody>
      </p:sp>
      <p:sp>
        <p:nvSpPr>
          <p:cNvPr id="6" name="Rectangle 5"/>
          <p:cNvSpPr/>
          <p:nvPr/>
        </p:nvSpPr>
        <p:spPr>
          <a:xfrm>
            <a:off x="1295400" y="1828800"/>
            <a:ext cx="50366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</a:p>
        </p:txBody>
      </p:sp>
      <p:sp>
        <p:nvSpPr>
          <p:cNvPr id="8" name="Rectangle 7"/>
          <p:cNvSpPr/>
          <p:nvPr/>
        </p:nvSpPr>
        <p:spPr>
          <a:xfrm>
            <a:off x="5130327" y="1905000"/>
            <a:ext cx="101662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0,8</a:t>
            </a:r>
          </a:p>
        </p:txBody>
      </p:sp>
      <p:sp>
        <p:nvSpPr>
          <p:cNvPr id="9" name="Rectangle 8"/>
          <p:cNvSpPr/>
          <p:nvPr/>
        </p:nvSpPr>
        <p:spPr>
          <a:xfrm>
            <a:off x="6120927" y="1905000"/>
            <a:ext cx="50366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4800" y="4038600"/>
            <a:ext cx="134043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0,52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24000" y="4038600"/>
            <a:ext cx="50366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282727" y="4267200"/>
            <a:ext cx="134043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0,75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78127" y="4267200"/>
            <a:ext cx="50366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343400" y="1524000"/>
            <a:ext cx="45719" cy="518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143000" y="457200"/>
            <a:ext cx="674639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Μετατροπή κλάσματος σε δεκαδικό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8600" y="1965623"/>
            <a:ext cx="62709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800" b="1" u="sng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7</a:t>
            </a:r>
          </a:p>
          <a:p>
            <a:pPr algn="ctr"/>
            <a:r>
              <a:rPr lang="en-GB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20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38200" y="2118023"/>
            <a:ext cx="4026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63007" y="5029200"/>
            <a:ext cx="62709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b="1" u="sng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18</a:t>
            </a:r>
            <a:endParaRPr lang="en-GB" sz="2800" b="1" u="sng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el-GR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3</a:t>
            </a:r>
            <a:r>
              <a:rPr lang="en-GB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72607" y="5181600"/>
            <a:ext cx="4026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2" name="Curved Down Arrow 31"/>
          <p:cNvSpPr/>
          <p:nvPr/>
        </p:nvSpPr>
        <p:spPr>
          <a:xfrm>
            <a:off x="720207" y="4953000"/>
            <a:ext cx="762000" cy="1524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3" name="Curved Down Arrow 32"/>
          <p:cNvSpPr/>
          <p:nvPr/>
        </p:nvSpPr>
        <p:spPr>
          <a:xfrm flipV="1">
            <a:off x="644007" y="5943600"/>
            <a:ext cx="762000" cy="1524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25874" y="6172200"/>
            <a:ext cx="5437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:3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45298" y="4495800"/>
            <a:ext cx="5437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:3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343400" y="1905000"/>
            <a:ext cx="45719" cy="472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5029200" y="2118023"/>
            <a:ext cx="62709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b="1" u="sng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24</a:t>
            </a:r>
            <a:endParaRPr lang="en-GB" sz="2800" b="1" u="sng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el-GR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32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638800" y="2270423"/>
            <a:ext cx="4026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3" name="Curved Down Arrow 42"/>
          <p:cNvSpPr/>
          <p:nvPr/>
        </p:nvSpPr>
        <p:spPr>
          <a:xfrm>
            <a:off x="5486400" y="2057400"/>
            <a:ext cx="762000" cy="1524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Curved Down Arrow 43"/>
          <p:cNvSpPr/>
          <p:nvPr/>
        </p:nvSpPr>
        <p:spPr>
          <a:xfrm flipV="1">
            <a:off x="5410200" y="3032423"/>
            <a:ext cx="762000" cy="1524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492067" y="3261023"/>
            <a:ext cx="5437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:8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611491" y="1584623"/>
            <a:ext cx="5437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:8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85800" y="914400"/>
            <a:ext cx="771987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b="1" u="sng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Μετατρέψτε τα κλάσματα σε δεκαδικούς</a:t>
            </a:r>
            <a:endParaRPr lang="en-US" sz="2800" b="1" u="sng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911207" y="4038600"/>
            <a:ext cx="40588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b="1" u="sng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3</a:t>
            </a:r>
            <a:endParaRPr lang="en-GB" sz="2800" b="1" u="sng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el-GR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7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410200" y="4191000"/>
            <a:ext cx="4026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444608" y="4953000"/>
            <a:ext cx="132440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3       7</a:t>
            </a:r>
            <a:endParaRPr lang="en-US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6173060" y="4953000"/>
            <a:ext cx="0" cy="914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173060" y="5334000"/>
            <a:ext cx="609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20" descr="http://images.clipartpanda.com/pencil-clipart-penci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5029200"/>
            <a:ext cx="2854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Rectangle 57"/>
          <p:cNvSpPr/>
          <p:nvPr/>
        </p:nvSpPr>
        <p:spPr>
          <a:xfrm>
            <a:off x="0" y="3704255"/>
            <a:ext cx="914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/>
      <p:bldP spid="35" grpId="0"/>
      <p:bldP spid="43" grpId="0" animBg="1"/>
      <p:bldP spid="44" grpId="0" animBg="1"/>
      <p:bldP spid="45" grpId="0"/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0"/>
            <a:ext cx="8610600" cy="1295400"/>
          </a:xfrm>
          <a:prstGeom prst="roundRect">
            <a:avLst/>
          </a:prstGeom>
          <a:solidFill>
            <a:srgbClr val="99FF66"/>
          </a:solidFill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228600" y="152400"/>
            <a:ext cx="78114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Οι μεταμορφώσεις του 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71270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228600"/>
            <a:ext cx="47468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635896" y="1484784"/>
            <a:ext cx="259228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Ένα δεύτερο</a:t>
            </a:r>
            <a:endParaRPr lang="en-US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06064" y="2996952"/>
            <a:ext cx="57419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u="sng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</a:t>
            </a:r>
          </a:p>
          <a:p>
            <a:pPr algn="ctr"/>
            <a:r>
              <a:rPr lang="el-GR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2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139952" y="3068960"/>
            <a:ext cx="1008112" cy="1584176"/>
          </a:xfrm>
          <a:prstGeom prst="roundRect">
            <a:avLst/>
          </a:prstGeom>
          <a:noFill/>
          <a:ln w="31750">
            <a:solidFill>
              <a:srgbClr val="2906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95536" y="1916832"/>
            <a:ext cx="1584176" cy="792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468832" y="3284984"/>
            <a:ext cx="11801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0,5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7040" y="5952384"/>
            <a:ext cx="316835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5" descr="http://netanimations.net/redhandpointingdown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2771800" y="3861048"/>
            <a:ext cx="92868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 rot="16200000">
            <a:off x="2249703" y="4825098"/>
            <a:ext cx="175208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l-GR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10000"/>
                  </a:schemeClr>
                </a:solidFill>
              </a:rPr>
              <a:t>δέκατα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5">
                  <a:lumMod val="10000"/>
                </a:schemeClr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3563888" y="2780928"/>
            <a:ext cx="504056" cy="360040"/>
          </a:xfrm>
          <a:prstGeom prst="straightConnector1">
            <a:avLst/>
          </a:prstGeom>
          <a:ln w="41275">
            <a:solidFill>
              <a:srgbClr val="2906B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635896" y="3789040"/>
            <a:ext cx="504056" cy="0"/>
          </a:xfrm>
          <a:prstGeom prst="straightConnector1">
            <a:avLst/>
          </a:prstGeom>
          <a:ln w="41275">
            <a:solidFill>
              <a:srgbClr val="2906B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685264" y="3356992"/>
            <a:ext cx="1507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50%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171304" y="3848856"/>
            <a:ext cx="504056" cy="0"/>
          </a:xfrm>
          <a:prstGeom prst="straightConnector1">
            <a:avLst/>
          </a:prstGeom>
          <a:ln w="41275">
            <a:solidFill>
              <a:srgbClr val="2906B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979712" y="1916832"/>
            <a:ext cx="1584176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4293096"/>
            <a:ext cx="316835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0"/>
            <a:ext cx="8610600" cy="1295400"/>
          </a:xfrm>
          <a:prstGeom prst="roundRect">
            <a:avLst/>
          </a:prstGeom>
          <a:solidFill>
            <a:srgbClr val="99FF66"/>
          </a:solidFill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228600" y="152400"/>
            <a:ext cx="78114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Οι μεταμορφώσεις του 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35896" y="1484784"/>
            <a:ext cx="259228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Ένα τέταρτο</a:t>
            </a:r>
            <a:endParaRPr lang="en-US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06064" y="2996952"/>
            <a:ext cx="57419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u="sng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</a:t>
            </a:r>
          </a:p>
          <a:p>
            <a:pPr algn="ctr"/>
            <a:r>
              <a:rPr lang="el-G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4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139952" y="3068960"/>
            <a:ext cx="1008112" cy="1584176"/>
          </a:xfrm>
          <a:prstGeom prst="roundRect">
            <a:avLst/>
          </a:prstGeom>
          <a:noFill/>
          <a:ln w="31750">
            <a:solidFill>
              <a:srgbClr val="2906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763688" y="1412776"/>
            <a:ext cx="792088" cy="792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274068" y="3284984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0,25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3" name="Picture 85" descr="http://netanimations.net/redhandpointingdown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2987824" y="3933056"/>
            <a:ext cx="92868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 rot="16200000">
            <a:off x="2379839" y="5189113"/>
            <a:ext cx="2211888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l-G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10000"/>
                  </a:schemeClr>
                </a:solidFill>
              </a:rPr>
              <a:t>εκατοστά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5">
                  <a:lumMod val="10000"/>
                </a:schemeClr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3563888" y="2780928"/>
            <a:ext cx="504056" cy="360040"/>
          </a:xfrm>
          <a:prstGeom prst="straightConnector1">
            <a:avLst/>
          </a:prstGeom>
          <a:ln w="41275">
            <a:solidFill>
              <a:srgbClr val="2906B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635896" y="3789040"/>
            <a:ext cx="504056" cy="0"/>
          </a:xfrm>
          <a:prstGeom prst="straightConnector1">
            <a:avLst/>
          </a:prstGeom>
          <a:ln w="41275">
            <a:solidFill>
              <a:srgbClr val="2906B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685264" y="3356992"/>
            <a:ext cx="1507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25%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171304" y="3848856"/>
            <a:ext cx="504056" cy="0"/>
          </a:xfrm>
          <a:prstGeom prst="straightConnector1">
            <a:avLst/>
          </a:prstGeom>
          <a:ln w="41275">
            <a:solidFill>
              <a:srgbClr val="2906B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555776" y="1412776"/>
            <a:ext cx="792088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1763688" y="2204864"/>
            <a:ext cx="792088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2555776" y="2204864"/>
            <a:ext cx="792088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812360" y="0"/>
            <a:ext cx="50847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u="sng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</a:t>
            </a:r>
          </a:p>
          <a:p>
            <a:pPr algn="ctr"/>
            <a:r>
              <a:rPr lang="el-GR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4</a:t>
            </a:r>
            <a:endParaRPr lang="en-US" sz="4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581128"/>
            <a:ext cx="1704975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509120"/>
            <a:ext cx="1704975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6660232" y="4509120"/>
            <a:ext cx="2232248" cy="22322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6084168" y="1916832"/>
            <a:ext cx="2808312" cy="24482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8820472" cy="1368152"/>
          </a:xfrm>
          <a:solidFill>
            <a:srgbClr val="FFFFCC"/>
          </a:solidFill>
        </p:spPr>
        <p:txBody>
          <a:bodyPr>
            <a:normAutofit/>
          </a:bodyPr>
          <a:lstStyle/>
          <a:p>
            <a:pPr algn="l"/>
            <a:r>
              <a:rPr lang="el-GR" sz="3600" b="1" u="sng" dirty="0" smtClean="0"/>
              <a:t>Κλάσματα</a:t>
            </a:r>
            <a:r>
              <a:rPr lang="el-GR" sz="3600" dirty="0" smtClean="0"/>
              <a:t> είναι μικρές διαιρέσεις:</a:t>
            </a:r>
            <a:endParaRPr lang="en-GB" sz="3600" dirty="0"/>
          </a:p>
        </p:txBody>
      </p:sp>
      <p:sp>
        <p:nvSpPr>
          <p:cNvPr id="5" name="Rectangle 4"/>
          <p:cNvSpPr/>
          <p:nvPr/>
        </p:nvSpPr>
        <p:spPr>
          <a:xfrm>
            <a:off x="6477617" y="476672"/>
            <a:ext cx="62709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b="1" u="sng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5</a:t>
            </a:r>
          </a:p>
          <a:p>
            <a:pPr algn="ctr"/>
            <a:r>
              <a:rPr lang="el-GR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10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52320" y="476672"/>
            <a:ext cx="4315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5</a:t>
            </a:r>
            <a:endParaRPr 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7956376" y="548680"/>
            <a:ext cx="0" cy="936104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956376" y="1052736"/>
            <a:ext cx="504056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904953" y="512820"/>
            <a:ext cx="67839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10</a:t>
            </a:r>
            <a:endParaRPr 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1916832"/>
            <a:ext cx="6084168" cy="244827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Δεκαδικοί</a:t>
            </a:r>
            <a:r>
              <a:rPr kumimoji="0" lang="el-G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είναι ένας τρόπος να γράφουμε κλάσματα με παρονομαστή 10 ή 100 ή άλλα πολλαπλάσια του 10: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84368" y="2060848"/>
            <a:ext cx="7585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0,5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452320" y="2060848"/>
            <a:ext cx="4026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04248" y="1916832"/>
            <a:ext cx="62709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b="1" u="sng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5</a:t>
            </a:r>
            <a:endParaRPr lang="el-GR" sz="2800" b="1" u="sng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el-GR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10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95267" y="0"/>
            <a:ext cx="239482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ΚΛΑΣΜΑΤΑ</a:t>
            </a:r>
            <a:endParaRPr 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0" y="4509120"/>
            <a:ext cx="6660232" cy="22322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Ποσοστά</a:t>
            </a:r>
            <a:r>
              <a:rPr kumimoji="0" lang="el-G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είναι ένας τρόπος να γράφουμε κλάσματα με παρονομαστή 100: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100392" y="5517232"/>
            <a:ext cx="9268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50%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740352" y="5517232"/>
            <a:ext cx="4026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948264" y="5373216"/>
            <a:ext cx="84831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b="1" u="sng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50</a:t>
            </a:r>
            <a:endParaRPr lang="el-GR" sz="2800" b="1" u="sng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el-GR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100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884368" y="3429000"/>
            <a:ext cx="9797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0,50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596336" y="3429000"/>
            <a:ext cx="4026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804248" y="3212976"/>
            <a:ext cx="84831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b="1" u="sng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50</a:t>
            </a:r>
            <a:endParaRPr lang="el-GR" sz="2800" b="1" u="sng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el-GR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100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732240" y="5517232"/>
            <a:ext cx="4026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156176" y="5445224"/>
            <a:ext cx="62709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b="1" u="sng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5</a:t>
            </a:r>
            <a:endParaRPr lang="el-GR" sz="2800" b="1" u="sng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el-GR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10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354598" y="1484784"/>
            <a:ext cx="238135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ΔΕΚΑΔΙΚΟΙ</a:t>
            </a:r>
            <a:endParaRPr 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142003" y="4221088"/>
            <a:ext cx="20730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ΠΟΣΟΣΤΑ</a:t>
            </a:r>
            <a:endParaRPr 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2" grpId="0" animBg="1"/>
      <p:bldP spid="14" grpId="0" animBg="1"/>
      <p:bldP spid="15" grpId="0"/>
      <p:bldP spid="19" grpId="0"/>
      <p:bldP spid="20" grpId="0"/>
      <p:bldP spid="24" grpId="0" animBg="1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0"/>
            <a:ext cx="878497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Μετατροπή κλάσματος </a:t>
            </a:r>
          </a:p>
          <a:p>
            <a:pPr algn="ctr"/>
            <a:r>
              <a:rPr lang="el-G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σε δεκαδικό </a:t>
            </a:r>
            <a:r>
              <a:rPr lang="el-G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και ποσοστό</a:t>
            </a:r>
            <a:endParaRPr lang="en-US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556792"/>
            <a:ext cx="170497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971600" y="3760472"/>
            <a:ext cx="57419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u="sng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3</a:t>
            </a:r>
          </a:p>
          <a:p>
            <a:pPr algn="ctr"/>
            <a:r>
              <a:rPr lang="el-GR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4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04048" y="4048504"/>
            <a:ext cx="5677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22230" y="3760472"/>
            <a:ext cx="135325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u="sng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75</a:t>
            </a:r>
          </a:p>
          <a:p>
            <a:pPr algn="ctr"/>
            <a:r>
              <a:rPr lang="el-G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100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63888" y="4048504"/>
            <a:ext cx="5677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2906B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2906B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11960" y="4048504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2906B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0,75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2906B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68144" y="4048504"/>
            <a:ext cx="5677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66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44208" y="3976496"/>
            <a:ext cx="1507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75%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66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7584" y="3356992"/>
            <a:ext cx="259228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κλάσμα</a:t>
            </a:r>
            <a:endParaRPr lang="en-US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63888" y="3501008"/>
            <a:ext cx="259228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2906B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δεκαδικός</a:t>
            </a:r>
            <a:endParaRPr lang="en-US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2906B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5" name="Picture 85" descr="http://netanimations.net/redhandpointingdown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4932039" y="4663965"/>
            <a:ext cx="92868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 rot="16200000">
            <a:off x="4608782" y="5795497"/>
            <a:ext cx="1601785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10000"/>
                  </a:schemeClr>
                </a:solidFill>
              </a:rPr>
              <a:t>εκατοστά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56176" y="3501008"/>
            <a:ext cx="216024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ποσοστά</a:t>
            </a:r>
            <a:endParaRPr lang="en-US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66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99592" y="0"/>
            <a:ext cx="7056784" cy="1412776"/>
          </a:xfrm>
          <a:prstGeom prst="roundRect">
            <a:avLst/>
          </a:prstGeom>
          <a:noFill/>
          <a:ln w="53975">
            <a:solidFill>
              <a:srgbClr val="2906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733656" cy="978024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el-GR" dirty="0" smtClean="0"/>
              <a:t>Μετάτρεψε το κλάσμα σε δεκαδικό και μετά σε ποσοστό</a:t>
            </a:r>
            <a:endParaRPr lang="en-GB" dirty="0" smtClean="0"/>
          </a:p>
        </p:txBody>
      </p:sp>
      <p:sp>
        <p:nvSpPr>
          <p:cNvPr id="30723" name="WordArt 4"/>
          <p:cNvSpPr>
            <a:spLocks noChangeArrowheads="1" noChangeShapeType="1" noTextEdit="1"/>
          </p:cNvSpPr>
          <p:nvPr/>
        </p:nvSpPr>
        <p:spPr bwMode="auto">
          <a:xfrm>
            <a:off x="975792" y="1844824"/>
            <a:ext cx="304800" cy="4575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1</a:t>
            </a:r>
          </a:p>
        </p:txBody>
      </p:sp>
      <p:sp>
        <p:nvSpPr>
          <p:cNvPr id="30724" name="WordArt 5"/>
          <p:cNvSpPr>
            <a:spLocks noChangeArrowheads="1" noChangeShapeType="1" noTextEdit="1"/>
          </p:cNvSpPr>
          <p:nvPr/>
        </p:nvSpPr>
        <p:spPr bwMode="auto">
          <a:xfrm>
            <a:off x="899592" y="2457036"/>
            <a:ext cx="6096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30725" name="WordArt 6"/>
          <p:cNvSpPr>
            <a:spLocks noChangeArrowheads="1" noChangeShapeType="1" noTextEdit="1"/>
          </p:cNvSpPr>
          <p:nvPr/>
        </p:nvSpPr>
        <p:spPr bwMode="auto">
          <a:xfrm>
            <a:off x="990824" y="2732492"/>
            <a:ext cx="268808" cy="4804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5</a:t>
            </a:r>
          </a:p>
        </p:txBody>
      </p:sp>
      <p:sp>
        <p:nvSpPr>
          <p:cNvPr id="30726" name="WordArt 7"/>
          <p:cNvSpPr>
            <a:spLocks noChangeArrowheads="1" noChangeShapeType="1" noTextEdit="1"/>
          </p:cNvSpPr>
          <p:nvPr/>
        </p:nvSpPr>
        <p:spPr bwMode="auto">
          <a:xfrm>
            <a:off x="1638052" y="2276872"/>
            <a:ext cx="341660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=</a:t>
            </a:r>
          </a:p>
        </p:txBody>
      </p:sp>
      <p:sp>
        <p:nvSpPr>
          <p:cNvPr id="30727" name="WordArt 8"/>
          <p:cNvSpPr>
            <a:spLocks noChangeArrowheads="1" noChangeShapeType="1" noTextEdit="1"/>
          </p:cNvSpPr>
          <p:nvPr/>
        </p:nvSpPr>
        <p:spPr bwMode="auto">
          <a:xfrm>
            <a:off x="2539752" y="1844823"/>
            <a:ext cx="304056" cy="47687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2</a:t>
            </a:r>
          </a:p>
        </p:txBody>
      </p:sp>
      <p:sp>
        <p:nvSpPr>
          <p:cNvPr id="30728" name="WordArt 9"/>
          <p:cNvSpPr>
            <a:spLocks noChangeArrowheads="1" noChangeShapeType="1" noTextEdit="1"/>
          </p:cNvSpPr>
          <p:nvPr/>
        </p:nvSpPr>
        <p:spPr bwMode="auto">
          <a:xfrm>
            <a:off x="2441327" y="2391542"/>
            <a:ext cx="533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30729" name="WordArt 10"/>
          <p:cNvSpPr>
            <a:spLocks noChangeArrowheads="1" noChangeShapeType="1" noTextEdit="1"/>
          </p:cNvSpPr>
          <p:nvPr/>
        </p:nvSpPr>
        <p:spPr bwMode="auto">
          <a:xfrm>
            <a:off x="2411760" y="2628523"/>
            <a:ext cx="576064" cy="5844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10</a:t>
            </a:r>
          </a:p>
        </p:txBody>
      </p:sp>
      <p:sp>
        <p:nvSpPr>
          <p:cNvPr id="30730" name="WordArt 11"/>
          <p:cNvSpPr>
            <a:spLocks noChangeArrowheads="1" noChangeShapeType="1" noTextEdit="1"/>
          </p:cNvSpPr>
          <p:nvPr/>
        </p:nvSpPr>
        <p:spPr bwMode="auto">
          <a:xfrm>
            <a:off x="3377952" y="2276872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=</a:t>
            </a:r>
          </a:p>
        </p:txBody>
      </p:sp>
      <p:sp>
        <p:nvSpPr>
          <p:cNvPr id="30731" name="WordArt 12"/>
          <p:cNvSpPr>
            <a:spLocks noChangeArrowheads="1" noChangeShapeType="1" noTextEdit="1"/>
          </p:cNvSpPr>
          <p:nvPr/>
        </p:nvSpPr>
        <p:spPr bwMode="auto">
          <a:xfrm>
            <a:off x="4139952" y="2276872"/>
            <a:ext cx="1000472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0,2</a:t>
            </a:r>
          </a:p>
        </p:txBody>
      </p:sp>
      <p:sp>
        <p:nvSpPr>
          <p:cNvPr id="30732" name="WordArt 13"/>
          <p:cNvSpPr>
            <a:spLocks noChangeArrowheads="1" noChangeShapeType="1" noTextEdit="1"/>
          </p:cNvSpPr>
          <p:nvPr/>
        </p:nvSpPr>
        <p:spPr bwMode="auto">
          <a:xfrm>
            <a:off x="539552" y="6093296"/>
            <a:ext cx="1397223" cy="62391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0,2 =</a:t>
            </a:r>
          </a:p>
        </p:txBody>
      </p:sp>
      <p:sp>
        <p:nvSpPr>
          <p:cNvPr id="30733" name="WordArt 14"/>
          <p:cNvSpPr>
            <a:spLocks noChangeArrowheads="1" noChangeShapeType="1" noTextEdit="1"/>
          </p:cNvSpPr>
          <p:nvPr/>
        </p:nvSpPr>
        <p:spPr bwMode="auto">
          <a:xfrm>
            <a:off x="2123728" y="6093296"/>
            <a:ext cx="1728192" cy="5519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0,20 =</a:t>
            </a:r>
          </a:p>
        </p:txBody>
      </p:sp>
      <p:sp>
        <p:nvSpPr>
          <p:cNvPr id="30734" name="WordArt 15"/>
          <p:cNvSpPr>
            <a:spLocks noChangeArrowheads="1" noChangeShapeType="1" noTextEdit="1"/>
          </p:cNvSpPr>
          <p:nvPr/>
        </p:nvSpPr>
        <p:spPr bwMode="auto">
          <a:xfrm>
            <a:off x="3995936" y="6093296"/>
            <a:ext cx="1144488" cy="5519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20%</a:t>
            </a:r>
          </a:p>
        </p:txBody>
      </p:sp>
      <p:pic>
        <p:nvPicPr>
          <p:cNvPr id="30735" name="Picture 16" descr="http://www.happyday.dk/animationerne/giffer/cartoons/flintstones/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2420888"/>
            <a:ext cx="925803" cy="201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85" descr="http://netanimations.net/redhandpointingdown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348936">
            <a:off x="5038806" y="1735566"/>
            <a:ext cx="696916" cy="696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/>
        </p:nvSpPr>
        <p:spPr>
          <a:xfrm>
            <a:off x="5580112" y="1412776"/>
            <a:ext cx="180151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δέκατα</a:t>
            </a:r>
            <a:endParaRPr lang="en-US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8" name="Picture 241" descr="burning line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1268760"/>
            <a:ext cx="47625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WordArt 8"/>
          <p:cNvSpPr>
            <a:spLocks noChangeArrowheads="1" noChangeShapeType="1" noTextEdit="1"/>
          </p:cNvSpPr>
          <p:nvPr/>
        </p:nvSpPr>
        <p:spPr bwMode="auto">
          <a:xfrm>
            <a:off x="899592" y="3861048"/>
            <a:ext cx="304800" cy="5036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2</a:t>
            </a:r>
          </a:p>
        </p:txBody>
      </p:sp>
      <p:sp>
        <p:nvSpPr>
          <p:cNvPr id="20" name="WordArt 9"/>
          <p:cNvSpPr>
            <a:spLocks noChangeArrowheads="1" noChangeShapeType="1" noTextEdit="1"/>
          </p:cNvSpPr>
          <p:nvPr/>
        </p:nvSpPr>
        <p:spPr bwMode="auto">
          <a:xfrm>
            <a:off x="801167" y="4451474"/>
            <a:ext cx="533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21" name="WordArt 10"/>
          <p:cNvSpPr>
            <a:spLocks noChangeArrowheads="1" noChangeShapeType="1" noTextEdit="1"/>
          </p:cNvSpPr>
          <p:nvPr/>
        </p:nvSpPr>
        <p:spPr bwMode="auto">
          <a:xfrm>
            <a:off x="683568" y="4725144"/>
            <a:ext cx="584448" cy="5470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10</a:t>
            </a:r>
          </a:p>
        </p:txBody>
      </p:sp>
      <p:sp>
        <p:nvSpPr>
          <p:cNvPr id="22" name="WordArt 13"/>
          <p:cNvSpPr>
            <a:spLocks noChangeArrowheads="1" noChangeShapeType="1" noTextEdit="1"/>
          </p:cNvSpPr>
          <p:nvPr/>
        </p:nvSpPr>
        <p:spPr bwMode="auto">
          <a:xfrm>
            <a:off x="251520" y="1268761"/>
            <a:ext cx="2376264" cy="4320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 dirty="0" smtClean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Κλάσμα σε δεκαδικό</a:t>
            </a:r>
            <a:endParaRPr lang="en-GB" sz="3600" kern="10" dirty="0">
              <a:ln w="12700">
                <a:solidFill>
                  <a:srgbClr val="3333CC"/>
                </a:solidFill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  <p:sp>
        <p:nvSpPr>
          <p:cNvPr id="23" name="WordArt 11"/>
          <p:cNvSpPr>
            <a:spLocks noChangeArrowheads="1" noChangeShapeType="1" noTextEdit="1"/>
          </p:cNvSpPr>
          <p:nvPr/>
        </p:nvSpPr>
        <p:spPr bwMode="auto">
          <a:xfrm>
            <a:off x="1691680" y="414908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=</a:t>
            </a:r>
          </a:p>
        </p:txBody>
      </p:sp>
      <p:sp>
        <p:nvSpPr>
          <p:cNvPr id="24" name="WordArt 8"/>
          <p:cNvSpPr>
            <a:spLocks noChangeArrowheads="1" noChangeShapeType="1" noTextEdit="1"/>
          </p:cNvSpPr>
          <p:nvPr/>
        </p:nvSpPr>
        <p:spPr bwMode="auto">
          <a:xfrm>
            <a:off x="2294160" y="3918694"/>
            <a:ext cx="549647" cy="5036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 smtClean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2</a:t>
            </a:r>
            <a:r>
              <a:rPr lang="el-GR" sz="3600" kern="10" dirty="0" smtClean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0</a:t>
            </a:r>
            <a:endParaRPr lang="en-GB" sz="3600" kern="10" dirty="0">
              <a:ln w="12700">
                <a:solidFill>
                  <a:srgbClr val="3333CC"/>
                </a:solidFill>
                <a:miter lim="800000"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  <p:sp>
        <p:nvSpPr>
          <p:cNvPr id="25" name="WordArt 9"/>
          <p:cNvSpPr>
            <a:spLocks noChangeArrowheads="1" noChangeShapeType="1" noTextEdit="1"/>
          </p:cNvSpPr>
          <p:nvPr/>
        </p:nvSpPr>
        <p:spPr bwMode="auto">
          <a:xfrm>
            <a:off x="2294351" y="4509120"/>
            <a:ext cx="533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-</a:t>
            </a:r>
          </a:p>
        </p:txBody>
      </p:sp>
      <p:sp>
        <p:nvSpPr>
          <p:cNvPr id="26" name="WordArt 10"/>
          <p:cNvSpPr>
            <a:spLocks noChangeArrowheads="1" noChangeShapeType="1" noTextEdit="1"/>
          </p:cNvSpPr>
          <p:nvPr/>
        </p:nvSpPr>
        <p:spPr bwMode="auto">
          <a:xfrm>
            <a:off x="2078136" y="4782790"/>
            <a:ext cx="765671" cy="5470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 smtClean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1</a:t>
            </a:r>
            <a:r>
              <a:rPr lang="el-GR" sz="3600" kern="10" dirty="0" smtClean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0</a:t>
            </a:r>
            <a:r>
              <a:rPr lang="en-GB" sz="3600" kern="10" dirty="0" smtClean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0</a:t>
            </a:r>
            <a:endParaRPr lang="en-GB" sz="3600" kern="10" dirty="0">
              <a:ln w="12700">
                <a:solidFill>
                  <a:srgbClr val="3333CC"/>
                </a:solidFill>
                <a:miter lim="800000"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  <p:sp>
        <p:nvSpPr>
          <p:cNvPr id="28" name="WordArt 15"/>
          <p:cNvSpPr>
            <a:spLocks noChangeArrowheads="1" noChangeShapeType="1" noTextEdit="1"/>
          </p:cNvSpPr>
          <p:nvPr/>
        </p:nvSpPr>
        <p:spPr bwMode="auto">
          <a:xfrm>
            <a:off x="3635896" y="4149080"/>
            <a:ext cx="1144488" cy="8949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20%</a:t>
            </a:r>
          </a:p>
        </p:txBody>
      </p:sp>
      <p:sp>
        <p:nvSpPr>
          <p:cNvPr id="29" name="WordArt 11"/>
          <p:cNvSpPr>
            <a:spLocks noChangeArrowheads="1" noChangeShapeType="1" noTextEdit="1"/>
          </p:cNvSpPr>
          <p:nvPr/>
        </p:nvSpPr>
        <p:spPr bwMode="auto">
          <a:xfrm>
            <a:off x="3131840" y="4293096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=</a:t>
            </a:r>
          </a:p>
        </p:txBody>
      </p:sp>
      <p:sp>
        <p:nvSpPr>
          <p:cNvPr id="30" name="WordArt 13"/>
          <p:cNvSpPr>
            <a:spLocks noChangeArrowheads="1" noChangeShapeType="1" noTextEdit="1"/>
          </p:cNvSpPr>
          <p:nvPr/>
        </p:nvSpPr>
        <p:spPr bwMode="auto">
          <a:xfrm>
            <a:off x="171411" y="3429000"/>
            <a:ext cx="2376264" cy="4320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 dirty="0" smtClean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Κλάσμα σε ποσοστό</a:t>
            </a:r>
            <a:endParaRPr lang="en-GB" sz="3600" kern="10" dirty="0">
              <a:ln w="12700">
                <a:solidFill>
                  <a:srgbClr val="3333CC"/>
                </a:solidFill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  <p:sp>
        <p:nvSpPr>
          <p:cNvPr id="31" name="WordArt 13"/>
          <p:cNvSpPr>
            <a:spLocks noChangeArrowheads="1" noChangeShapeType="1" noTextEdit="1"/>
          </p:cNvSpPr>
          <p:nvPr/>
        </p:nvSpPr>
        <p:spPr bwMode="auto">
          <a:xfrm>
            <a:off x="107504" y="5517232"/>
            <a:ext cx="2376264" cy="4320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 dirty="0" smtClean="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Δεκαδικό σε ποσοστό</a:t>
            </a:r>
            <a:endParaRPr lang="en-GB" sz="3600" kern="10" dirty="0">
              <a:ln w="12700">
                <a:solidFill>
                  <a:srgbClr val="3333CC"/>
                </a:solidFill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7" grpId="0"/>
      <p:bldP spid="30728" grpId="0"/>
      <p:bldP spid="30729" grpId="0"/>
      <p:bldP spid="30730" grpId="0"/>
      <p:bldP spid="30731" grpId="0"/>
      <p:bldP spid="30732" grpId="0"/>
      <p:bldP spid="30733" grpId="0"/>
      <p:bldP spid="30734" grpId="0"/>
      <p:bldP spid="17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539750" y="3716338"/>
            <a:ext cx="7988300" cy="2808287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Ποσοστά, κλάσματα και δεκαδικοί είναι το ίδιο πράγμα.</a:t>
            </a:r>
            <a:br>
              <a:rPr lang="el-GR" dirty="0" smtClean="0"/>
            </a:br>
            <a:r>
              <a:rPr lang="el-GR" dirty="0" smtClean="0"/>
              <a:t>Ένας αριθμός μπορεί να γραφτεί και με τους τρεις αυτούς τρόπους.</a:t>
            </a:r>
            <a:endParaRPr lang="en-GB" dirty="0" smtClean="0"/>
          </a:p>
        </p:txBody>
      </p:sp>
      <p:sp>
        <p:nvSpPr>
          <p:cNvPr id="31747" name="WordArt 2"/>
          <p:cNvSpPr>
            <a:spLocks noChangeArrowheads="1" noChangeShapeType="1" noTextEdit="1"/>
          </p:cNvSpPr>
          <p:nvPr/>
        </p:nvSpPr>
        <p:spPr bwMode="auto">
          <a:xfrm>
            <a:off x="827088" y="476250"/>
            <a:ext cx="7632700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Ποσοστά - κλάσματα -δεκαδικοί</a:t>
            </a:r>
            <a:endParaRPr lang="en-GB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1748" name="WordArt 2"/>
          <p:cNvSpPr>
            <a:spLocks noChangeArrowheads="1" noChangeShapeType="1" noTextEdit="1"/>
          </p:cNvSpPr>
          <p:nvPr/>
        </p:nvSpPr>
        <p:spPr bwMode="auto">
          <a:xfrm>
            <a:off x="900113" y="1916113"/>
            <a:ext cx="1943100" cy="1441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20%</a:t>
            </a:r>
          </a:p>
        </p:txBody>
      </p:sp>
      <p:sp>
        <p:nvSpPr>
          <p:cNvPr id="7" name="WordArt 2"/>
          <p:cNvSpPr>
            <a:spLocks noChangeArrowheads="1" noChangeShapeType="1" noTextEdit="1"/>
          </p:cNvSpPr>
          <p:nvPr/>
        </p:nvSpPr>
        <p:spPr bwMode="auto">
          <a:xfrm>
            <a:off x="3779912" y="1700808"/>
            <a:ext cx="1872208" cy="18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u="sng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20</a:t>
            </a:r>
          </a:p>
          <a:p>
            <a:pPr algn="ctr">
              <a:defRPr/>
            </a:pPr>
            <a:r>
              <a:rPr lang="el-GR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100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1750" name="WordArt 2"/>
          <p:cNvSpPr>
            <a:spLocks noChangeArrowheads="1" noChangeShapeType="1" noTextEdit="1"/>
          </p:cNvSpPr>
          <p:nvPr/>
        </p:nvSpPr>
        <p:spPr bwMode="auto">
          <a:xfrm>
            <a:off x="6443663" y="1773238"/>
            <a:ext cx="1944687" cy="1439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0,20</a:t>
            </a:r>
          </a:p>
        </p:txBody>
      </p:sp>
      <p:sp>
        <p:nvSpPr>
          <p:cNvPr id="31751" name="Down Arrow 8"/>
          <p:cNvSpPr>
            <a:spLocks noChangeArrowheads="1"/>
          </p:cNvSpPr>
          <p:nvPr/>
        </p:nvSpPr>
        <p:spPr bwMode="auto">
          <a:xfrm>
            <a:off x="1692275" y="1268413"/>
            <a:ext cx="503238" cy="28892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2" name="Down Arrow 9"/>
          <p:cNvSpPr>
            <a:spLocks noChangeArrowheads="1"/>
          </p:cNvSpPr>
          <p:nvPr/>
        </p:nvSpPr>
        <p:spPr bwMode="auto">
          <a:xfrm>
            <a:off x="4427538" y="1341438"/>
            <a:ext cx="504825" cy="28733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3" name="Down Arrow 10"/>
          <p:cNvSpPr>
            <a:spLocks noChangeArrowheads="1"/>
          </p:cNvSpPr>
          <p:nvPr/>
        </p:nvSpPr>
        <p:spPr bwMode="auto">
          <a:xfrm>
            <a:off x="7019925" y="1268413"/>
            <a:ext cx="504825" cy="28892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31754" name="Picture 65" descr="http://fla.fg-a.com/line_bar_1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505200"/>
            <a:ext cx="8569325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5" name="Picture 65" descr="http://fla.fg-a.com/line_bar_1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163" y="6524625"/>
            <a:ext cx="8567737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6" name="Picture 65" descr="http://fla.fg-a.com/line_bar_1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5400000">
            <a:off x="-1108850" y="5009337"/>
            <a:ext cx="3167064" cy="158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7" name="Picture 65" descr="http://fla.fg-a.com/line_bar_1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5400000">
            <a:off x="7029356" y="5008657"/>
            <a:ext cx="3163888" cy="15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WordArt 2"/>
          <p:cNvSpPr>
            <a:spLocks noChangeArrowheads="1" noChangeShapeType="1" noTextEdit="1"/>
          </p:cNvSpPr>
          <p:nvPr/>
        </p:nvSpPr>
        <p:spPr bwMode="auto">
          <a:xfrm>
            <a:off x="3124200" y="2209800"/>
            <a:ext cx="533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5" name="WordArt 2"/>
          <p:cNvSpPr>
            <a:spLocks noChangeArrowheads="1" noChangeShapeType="1" noTextEdit="1"/>
          </p:cNvSpPr>
          <p:nvPr/>
        </p:nvSpPr>
        <p:spPr bwMode="auto">
          <a:xfrm>
            <a:off x="5715000" y="2133600"/>
            <a:ext cx="533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WordArt 2"/>
          <p:cNvSpPr>
            <a:spLocks noChangeArrowheads="1" noChangeShapeType="1" noTextEdit="1"/>
          </p:cNvSpPr>
          <p:nvPr/>
        </p:nvSpPr>
        <p:spPr bwMode="auto">
          <a:xfrm>
            <a:off x="3635375" y="2606675"/>
            <a:ext cx="1512888" cy="1439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20</a:t>
            </a:r>
          </a:p>
        </p:txBody>
      </p: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 flipH="1">
            <a:off x="5940425" y="2606675"/>
            <a:ext cx="503238" cy="1655763"/>
          </a:xfrm>
          <a:prstGeom prst="line">
            <a:avLst/>
          </a:prstGeom>
          <a:noFill/>
          <a:ln w="104775" algn="ctr">
            <a:solidFill>
              <a:srgbClr val="0066FF"/>
            </a:solidFill>
            <a:miter lim="800000"/>
            <a:headEnd/>
            <a:tailEnd/>
          </a:ln>
        </p:spPr>
      </p:cxn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5795963" y="1885950"/>
            <a:ext cx="360362" cy="12969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</a:t>
            </a:r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6227763" y="3686175"/>
            <a:ext cx="360362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 flipH="1">
            <a:off x="3419475" y="4333875"/>
            <a:ext cx="1873250" cy="0"/>
          </a:xfrm>
          <a:prstGeom prst="line">
            <a:avLst/>
          </a:prstGeom>
          <a:noFill/>
          <a:ln w="95250" algn="ctr">
            <a:solidFill>
              <a:srgbClr val="0066FF"/>
            </a:solidFill>
            <a:miter lim="800000"/>
            <a:headEnd/>
            <a:tailEnd/>
          </a:ln>
        </p:spPr>
      </p:cxnSp>
      <p:sp>
        <p:nvSpPr>
          <p:cNvPr id="13" name="WordArt 2"/>
          <p:cNvSpPr>
            <a:spLocks noChangeArrowheads="1" noChangeShapeType="1" noTextEdit="1"/>
          </p:cNvSpPr>
          <p:nvPr/>
        </p:nvSpPr>
        <p:spPr bwMode="auto">
          <a:xfrm>
            <a:off x="3348038" y="4549775"/>
            <a:ext cx="431800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14" name="WordArt 2"/>
          <p:cNvSpPr>
            <a:spLocks noChangeArrowheads="1" noChangeShapeType="1" noTextEdit="1"/>
          </p:cNvSpPr>
          <p:nvPr/>
        </p:nvSpPr>
        <p:spPr bwMode="auto">
          <a:xfrm>
            <a:off x="2411413" y="2678113"/>
            <a:ext cx="1081087" cy="1439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0,</a:t>
            </a:r>
          </a:p>
        </p:txBody>
      </p:sp>
      <p:sp>
        <p:nvSpPr>
          <p:cNvPr id="33801" name="WordArt 2"/>
          <p:cNvSpPr>
            <a:spLocks noChangeArrowheads="1" noChangeShapeType="1" noTextEdit="1"/>
          </p:cNvSpPr>
          <p:nvPr/>
        </p:nvSpPr>
        <p:spPr bwMode="auto">
          <a:xfrm>
            <a:off x="1258888" y="279400"/>
            <a:ext cx="1296987" cy="836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20%</a:t>
            </a:r>
          </a:p>
        </p:txBody>
      </p:sp>
      <p:sp>
        <p:nvSpPr>
          <p:cNvPr id="16" name="WordArt 2"/>
          <p:cNvSpPr>
            <a:spLocks noChangeArrowheads="1" noChangeShapeType="1" noTextEdit="1"/>
          </p:cNvSpPr>
          <p:nvPr/>
        </p:nvSpPr>
        <p:spPr bwMode="auto">
          <a:xfrm>
            <a:off x="3645227" y="195951"/>
            <a:ext cx="1248139" cy="104589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u="sng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20</a:t>
            </a:r>
          </a:p>
          <a:p>
            <a:pPr algn="ctr">
              <a:defRPr/>
            </a:pPr>
            <a:r>
              <a:rPr lang="el-GR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100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3803" name="WordArt 2"/>
          <p:cNvSpPr>
            <a:spLocks noChangeArrowheads="1" noChangeShapeType="1" noTextEdit="1"/>
          </p:cNvSpPr>
          <p:nvPr/>
        </p:nvSpPr>
        <p:spPr bwMode="auto">
          <a:xfrm>
            <a:off x="6300788" y="212725"/>
            <a:ext cx="1295400" cy="836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0,20</a:t>
            </a:r>
          </a:p>
        </p:txBody>
      </p:sp>
      <p:pic>
        <p:nvPicPr>
          <p:cNvPr id="33804" name="Picture 65" descr="http://fla.fg-a.com/line_bar_1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265238"/>
            <a:ext cx="8569325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5" name="Picture 65" descr="http://fla.fg-a.com/line_bar_1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0"/>
            <a:ext cx="8569325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6" name="Picture 42" descr="http://www2.cytanet.com.cy/livadia-kb-dim-la/images/MCj01345590000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05038"/>
            <a:ext cx="162877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7" name="WordArt 2"/>
          <p:cNvSpPr>
            <a:spLocks noChangeArrowheads="1" noChangeShapeType="1" noTextEdit="1"/>
          </p:cNvSpPr>
          <p:nvPr/>
        </p:nvSpPr>
        <p:spPr bwMode="auto">
          <a:xfrm>
            <a:off x="250825" y="1628775"/>
            <a:ext cx="3960813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Πώς γίνονται οι μετατροπές;</a:t>
            </a:r>
            <a:endParaRPr lang="en-GB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0.05393 C -0.00312 0.09028 -0.00503 0.12731 -0.01059 0.16319 C -0.01354 0.18171 -0.01562 0.20278 -0.02291 0.21991 C -0.025 0.23194 -0.02309 0.22731 -0.02691 0.23403 C -0.03125 0.24931 -0.03941 0.26018 -0.0493 0.27153 C -0.05191 0.27477 -0.05885 0.2794 -0.0625 0.28102 C -0.0658 0.28264 -0.07274 0.28472 -0.07274 0.28495 C -0.07812 0.28912 -0.08472 0.29143 -0.09097 0.29421 C -0.09409 0.29537 -0.09687 0.29745 -0.10017 0.29861 C -0.1059 0.30301 -0.11198 0.30579 -0.1184 0.30787 C -0.12691 0.31806 -0.13212 0.32963 -0.13889 0.3412 C -0.14184 0.3463 -0.14305 0.35347 -0.146 0.35856 C -0.14844 0.36296 -0.15208 0.36597 -0.15521 0.36944 C -0.15694 0.3713 -0.1592 0.37245 -0.16128 0.37431 C -0.16232 0.375 -0.16441 0.37639 -0.16441 0.37662 C -0.16857 0.38426 -0.16927 0.39028 -0.16927 0.39907 " pathEditMode="relative" rAng="0" ptsTypes="fffffffffffffff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" y="1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7 C -0.00798 0.00093 -0.01666 -0.00023 -0.02413 0.00324 C -0.05034 0.01713 -0.02413 0.00694 -0.03958 0.01273 C -0.0434 0.01921 -0.05086 0.02708 -0.05677 0.03125 C -0.05937 0.04097 -0.0802 0.05787 -0.08923 0.06435 C -0.09513 0.07361 -0.09687 0.07639 -0.09947 0.08634 C -0.10173 0.10648 -0.10347 0.12662 -0.12187 0.13657 " pathEditMode="relative" rAng="0" ptsTypes="ffffffA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" y="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3" grpId="0" animBg="1"/>
      <p:bldP spid="13" grpId="1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WordArt 2"/>
          <p:cNvSpPr>
            <a:spLocks noChangeArrowheads="1" noChangeShapeType="1" noTextEdit="1"/>
          </p:cNvSpPr>
          <p:nvPr/>
        </p:nvSpPr>
        <p:spPr bwMode="auto">
          <a:xfrm>
            <a:off x="3635375" y="2606675"/>
            <a:ext cx="1512888" cy="1439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30</a:t>
            </a:r>
          </a:p>
        </p:txBody>
      </p: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 flipH="1">
            <a:off x="5940425" y="2606675"/>
            <a:ext cx="503238" cy="1655763"/>
          </a:xfrm>
          <a:prstGeom prst="line">
            <a:avLst/>
          </a:prstGeom>
          <a:noFill/>
          <a:ln w="104775" algn="ctr">
            <a:solidFill>
              <a:srgbClr val="0066FF"/>
            </a:solidFill>
            <a:miter lim="800000"/>
            <a:headEnd/>
            <a:tailEnd/>
          </a:ln>
        </p:spPr>
      </p:cxn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3924300" y="4581525"/>
            <a:ext cx="503238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</a:t>
            </a:r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4716463" y="4581525"/>
            <a:ext cx="360362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 flipH="1">
            <a:off x="3419475" y="4333875"/>
            <a:ext cx="1873250" cy="0"/>
          </a:xfrm>
          <a:prstGeom prst="line">
            <a:avLst/>
          </a:prstGeom>
          <a:noFill/>
          <a:ln w="95250" algn="ctr">
            <a:solidFill>
              <a:srgbClr val="0066FF"/>
            </a:solidFill>
            <a:miter lim="800000"/>
            <a:headEnd/>
            <a:tailEnd/>
          </a:ln>
        </p:spPr>
      </p:cxnSp>
      <p:sp>
        <p:nvSpPr>
          <p:cNvPr id="13" name="WordArt 2"/>
          <p:cNvSpPr>
            <a:spLocks noChangeArrowheads="1" noChangeShapeType="1" noTextEdit="1"/>
          </p:cNvSpPr>
          <p:nvPr/>
        </p:nvSpPr>
        <p:spPr bwMode="auto">
          <a:xfrm>
            <a:off x="3348038" y="4549775"/>
            <a:ext cx="431800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14" name="WordArt 2"/>
          <p:cNvSpPr>
            <a:spLocks noChangeArrowheads="1" noChangeShapeType="1" noTextEdit="1"/>
          </p:cNvSpPr>
          <p:nvPr/>
        </p:nvSpPr>
        <p:spPr bwMode="auto">
          <a:xfrm>
            <a:off x="2411413" y="2678113"/>
            <a:ext cx="1081087" cy="1439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0,</a:t>
            </a:r>
          </a:p>
        </p:txBody>
      </p:sp>
      <p:sp>
        <p:nvSpPr>
          <p:cNvPr id="34825" name="WordArt 2"/>
          <p:cNvSpPr>
            <a:spLocks noChangeArrowheads="1" noChangeShapeType="1" noTextEdit="1"/>
          </p:cNvSpPr>
          <p:nvPr/>
        </p:nvSpPr>
        <p:spPr bwMode="auto">
          <a:xfrm>
            <a:off x="3635375" y="260350"/>
            <a:ext cx="1296988" cy="836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30%</a:t>
            </a:r>
          </a:p>
        </p:txBody>
      </p:sp>
      <p:sp>
        <p:nvSpPr>
          <p:cNvPr id="16" name="WordArt 2"/>
          <p:cNvSpPr>
            <a:spLocks noChangeArrowheads="1" noChangeShapeType="1" noTextEdit="1"/>
          </p:cNvSpPr>
          <p:nvPr/>
        </p:nvSpPr>
        <p:spPr bwMode="auto">
          <a:xfrm>
            <a:off x="899592" y="188640"/>
            <a:ext cx="1248139" cy="104589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l-GR" sz="3600" u="sng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30</a:t>
            </a:r>
          </a:p>
          <a:p>
            <a:pPr algn="ctr">
              <a:defRPr/>
            </a:pPr>
            <a:r>
              <a:rPr lang="el-GR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100</a:t>
            </a:r>
            <a:endParaRPr lang="en-GB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4827" name="WordArt 2"/>
          <p:cNvSpPr>
            <a:spLocks noChangeArrowheads="1" noChangeShapeType="1" noTextEdit="1"/>
          </p:cNvSpPr>
          <p:nvPr/>
        </p:nvSpPr>
        <p:spPr bwMode="auto">
          <a:xfrm>
            <a:off x="6300788" y="212725"/>
            <a:ext cx="1295400" cy="836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0,30</a:t>
            </a:r>
          </a:p>
        </p:txBody>
      </p:sp>
      <p:pic>
        <p:nvPicPr>
          <p:cNvPr id="34828" name="Picture 65" descr="http://fla.fg-a.com/line_bar_1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265238"/>
            <a:ext cx="8569325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9" name="Picture 65" descr="http://fla.fg-a.com/line_bar_1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0"/>
            <a:ext cx="8569325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0" name="Picture 42" descr="http://www2.cytanet.com.cy/livadia-kb-dim-la/images/MCj01345590000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05038"/>
            <a:ext cx="162877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31" name="WordArt 2"/>
          <p:cNvSpPr>
            <a:spLocks noChangeArrowheads="1" noChangeShapeType="1" noTextEdit="1"/>
          </p:cNvSpPr>
          <p:nvPr/>
        </p:nvSpPr>
        <p:spPr bwMode="auto">
          <a:xfrm>
            <a:off x="250825" y="1628775"/>
            <a:ext cx="3960813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Πώς γίνονται οι μετατροπές;</a:t>
            </a:r>
            <a:endParaRPr lang="en-GB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07407E-6 C 0.00312 -0.00717 0.00555 -0.00833 0.01146 -0.0125 C 0.01528 -0.01875 0.01979 -0.02152 0.0243 -0.02638 C 0.03177 -0.03379 0.03889 -0.04213 0.04618 -0.04976 C 0.05069 -0.05486 0.0559 -0.0581 0.06007 -0.06365 C 0.06996 -0.07708 0.07743 -0.09282 0.08663 -0.10671 C 0.09253 -0.11551 0.09913 -0.12407 0.10503 -0.1331 C 0.11441 -0.14699 0.12083 -0.16365 0.13159 -0.17592 C 0.13403 -0.18449 0.13889 -0.19074 0.14323 -0.19814 C 0.15208 -0.21319 0.15833 -0.23032 0.16528 -0.24676 C 0.16718 -0.25717 0.16458 -0.24699 0.16979 -0.25763 C 0.17326 -0.26527 0.17396 -0.2743 0.17778 -0.28125 C 0.18003 -0.29375 0.18246 -0.30625 0.18472 -0.31875 C 0.18663 -0.34282 0.18507 -0.36689 0.18819 -0.39074 C 0.18923 -0.39838 0.19062 -0.40648 0.19184 -0.41435 C 0.19236 -0.41805 0.19305 -0.42523 0.19305 -0.425 " pathEditMode="relative" rAng="0" ptsTypes="fffffffffffffff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-21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C 0.02777 0.01042 0.06146 -0.00648 0.08923 -0.01388 C 0.09479 -0.01504 0.0993 -0.01921 0.10486 -0.0206 C 0.11875 -0.03009 0.13246 -0.04213 0.14184 -0.05671 C 0.14357 -0.06342 0.146 -0.06736 0.14965 -0.07291 C 0.1533 -0.08703 0.15868 -0.1 0.16319 -0.11365 C 0.16493 -0.11875 0.1684 -0.12314 0.16875 -0.1287 C 0.16927 -0.13356 0.16875 -0.13865 0.16875 -0.14351 " pathEditMode="relative" rAng="0" ptsTypes="fffffff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" y="-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337</Words>
  <Application>Microsoft Office PowerPoint</Application>
  <PresentationFormat>On-screen Show (4:3)</PresentationFormat>
  <Paragraphs>184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Κλάσματα, δεκαδικοί και ποσοστά είναι το ίδιο πράγμα!!!</vt:lpstr>
      <vt:lpstr>Slide 2</vt:lpstr>
      <vt:lpstr>Slide 3</vt:lpstr>
      <vt:lpstr>Κλάσματα είναι μικρές διαιρέσεις:</vt:lpstr>
      <vt:lpstr>Slide 5</vt:lpstr>
      <vt:lpstr>Μετάτρεψε το κλάσμα σε δεκαδικό και μετά σε ποσοστό</vt:lpstr>
      <vt:lpstr>Ποσοστά, κλάσματα και δεκαδικοί είναι το ίδιο πράγμα. Ένας αριθμός μπορεί να γραφτεί και με τους τρεις αυτούς τρόπους.</vt:lpstr>
      <vt:lpstr>Slide 8</vt:lpstr>
      <vt:lpstr>Slide 9</vt:lpstr>
      <vt:lpstr>Slide 10</vt:lpstr>
      <vt:lpstr>Τα δεκαδικά κλάσματα μπορούν να γραφτούν ως δεκαδικοί</vt:lpstr>
      <vt:lpstr>Οι δεκαδικοί αριθμοί μπορούν να γραφτούν ως δεκαδικά κλάσματα</vt:lpstr>
      <vt:lpstr>Slide 13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Κλάσματα, δεκαδικοί και ποσοστά είναι το ίδιο πράγμα!!!</dc:title>
  <dc:creator>Kypros</dc:creator>
  <cp:lastModifiedBy>Kypros</cp:lastModifiedBy>
  <cp:revision>7</cp:revision>
  <dcterms:created xsi:type="dcterms:W3CDTF">2020-03-29T08:27:08Z</dcterms:created>
  <dcterms:modified xsi:type="dcterms:W3CDTF">2020-03-29T09:40:34Z</dcterms:modified>
</cp:coreProperties>
</file>