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70" r:id="rId3"/>
    <p:sldId id="571" r:id="rId4"/>
    <p:sldId id="530" r:id="rId5"/>
    <p:sldId id="700" r:id="rId6"/>
    <p:sldId id="556" r:id="rId7"/>
    <p:sldId id="619" r:id="rId8"/>
    <p:sldId id="681" r:id="rId9"/>
    <p:sldId id="582" r:id="rId10"/>
    <p:sldId id="583" r:id="rId11"/>
    <p:sldId id="628" r:id="rId12"/>
    <p:sldId id="696" r:id="rId13"/>
    <p:sldId id="567" r:id="rId14"/>
    <p:sldId id="307" r:id="rId15"/>
    <p:sldId id="666" r:id="rId16"/>
    <p:sldId id="667" r:id="rId17"/>
    <p:sldId id="618" r:id="rId18"/>
    <p:sldId id="682" r:id="rId19"/>
    <p:sldId id="584" r:id="rId20"/>
    <p:sldId id="585" r:id="rId21"/>
    <p:sldId id="694" r:id="rId22"/>
    <p:sldId id="695" r:id="rId23"/>
    <p:sldId id="698" r:id="rId24"/>
    <p:sldId id="697" r:id="rId25"/>
    <p:sldId id="568" r:id="rId26"/>
    <p:sldId id="699" r:id="rId27"/>
    <p:sldId id="308" r:id="rId28"/>
    <p:sldId id="668" r:id="rId29"/>
    <p:sldId id="669" r:id="rId30"/>
    <p:sldId id="559" r:id="rId31"/>
    <p:sldId id="620" r:id="rId32"/>
    <p:sldId id="683" r:id="rId33"/>
    <p:sldId id="586" r:id="rId34"/>
    <p:sldId id="587" r:id="rId35"/>
    <p:sldId id="563" r:id="rId36"/>
    <p:sldId id="588" r:id="rId37"/>
    <p:sldId id="629" r:id="rId38"/>
    <p:sldId id="630" r:id="rId39"/>
    <p:sldId id="309" r:id="rId40"/>
    <p:sldId id="560" r:id="rId41"/>
    <p:sldId id="691" r:id="rId42"/>
    <p:sldId id="692" r:id="rId43"/>
    <p:sldId id="693" r:id="rId44"/>
    <p:sldId id="562" r:id="rId45"/>
    <p:sldId id="321" r:id="rId46"/>
    <p:sldId id="322" r:id="rId47"/>
    <p:sldId id="323" r:id="rId48"/>
    <p:sldId id="324" r:id="rId49"/>
    <p:sldId id="325" r:id="rId50"/>
    <p:sldId id="337" r:id="rId51"/>
    <p:sldId id="338" r:id="rId52"/>
    <p:sldId id="33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  <a:srgbClr val="006600"/>
    <a:srgbClr val="FF9900"/>
    <a:srgbClr val="66FF33"/>
    <a:srgbClr val="660066"/>
    <a:srgbClr val="FF0000"/>
    <a:srgbClr val="00FF00"/>
    <a:srgbClr val="00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8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B395-9D93-4A08-832B-3CB06C96E26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77EA-EBEB-4B0C-874B-1260CAA75BBE}" type="datetimeFigureOut">
              <a:rPr lang="en-GB" smtClean="0"/>
              <a:pPr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106CD-4D9F-4464-9F24-DCC169B1C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bazaar.com/arrows/animated/8ar04a.gif" TargetMode="External"/><Relationship Id="rId7" Type="http://schemas.openxmlformats.org/officeDocument/2006/relationships/hyperlink" Target="http://www.gifs.net/image/Everything_Else/Stationery/Lady/838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hyperlink" Target="http://www.iconbazaar.com/arrows/animated/5ar04a.gif" TargetMode="Externa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7.jpeg"/><Relationship Id="rId7" Type="http://schemas.openxmlformats.org/officeDocument/2006/relationships/image" Target="../media/image4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37.gif"/><Relationship Id="rId4" Type="http://schemas.openxmlformats.org/officeDocument/2006/relationships/hyperlink" Target="http://www.google.com.cy/url?sa=i&amp;rct=j&amp;q=&amp;esrc=s&amp;source=images&amp;cd=&amp;cad=rja&amp;uact=8&amp;ved=0ahUKEwj7yOGS9vHQAhWCnBoKHbzKB6oQjRwIBw&amp;url=http://kodikosdaskalos.blogspot.com/2009/05/63.html&amp;psig=AFQjCNHYRNjvIQ3HSzhrHQQxKhwsn2gOPA&amp;ust=1481743504841603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6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58.png"/><Relationship Id="rId7" Type="http://schemas.openxmlformats.org/officeDocument/2006/relationships/image" Target="../media/image1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5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6.png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bazaar.com/arrows/animated/8ar04a.gi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gifs.net/image/Everything_Else/Stationery/Lady/8381" TargetMode="External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gi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el-GR" dirty="0" smtClean="0"/>
              <a:t>ΜΑΘΗΜΑΤΙΚΑ </a:t>
            </a:r>
            <a:r>
              <a:rPr lang="el-GR" dirty="0" err="1" smtClean="0"/>
              <a:t>Στ΄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ΜΕΡΟΣ 2ο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90678"/>
            <a:ext cx="5326930" cy="516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81286">
            <a:off x="2336746" y="4356720"/>
            <a:ext cx="5764303" cy="3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My Documents\My Pictures\Διάφορα\Μοιρογνωμόνιο 1.jpg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 rot="14376793">
            <a:off x="2510781" y="1981269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504" y="188640"/>
            <a:ext cx="28803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μου περιγράψει πώς θα φέρει τη διχοτόμο </a:t>
            </a:r>
          </a:p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της γωνίας α;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2339752" y="2348880"/>
            <a:ext cx="330200" cy="144016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lnTo>
                  <a:pt x="192" y="0"/>
                </a:lnTo>
                <a:lnTo>
                  <a:pt x="384" y="19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4128" y="1916832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6165304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0392" y="6021288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12" descr="C:\My Documents\My Pictures\Διάφορα\Μοιρογνωμόνιο 1.jpg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 rot="14376793">
            <a:off x="2582157" y="1907412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1043608" y="2492896"/>
            <a:ext cx="6984776" cy="4032448"/>
          </a:xfrm>
          <a:prstGeom prst="triangle">
            <a:avLst>
              <a:gd name="adj" fmla="val 672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060848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 rot="16802964">
            <a:off x="3797254" y="5092220"/>
            <a:ext cx="2259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4591801">
            <a:off x="5535415" y="3333851"/>
            <a:ext cx="8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40°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19320265">
            <a:off x="4805094" y="3055037"/>
            <a:ext cx="8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40°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51912" y="46439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5076056" y="2492896"/>
            <a:ext cx="667189" cy="40324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8117E-7 L -0.07083 0.58756 " pathEditMode="relative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53469" y="4315283"/>
            <a:ext cx="5764303" cy="3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My Documents\My Pictures\Διάφορα\Μοιρογνωμόνιο 1.jpg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 rot="13538380">
            <a:off x="1535004" y="2289266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89644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μου περιγράψει πώς θα φέρει τη διχοτόμο της γωνίας α;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6444208" y="476672"/>
            <a:ext cx="330200" cy="144016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lnTo>
                  <a:pt x="192" y="0"/>
                </a:lnTo>
                <a:lnTo>
                  <a:pt x="384" y="19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572000" y="1988840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6165304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2440" y="6021288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83568" y="2636912"/>
            <a:ext cx="7776864" cy="3888432"/>
          </a:xfrm>
          <a:prstGeom prst="triangle">
            <a:avLst>
              <a:gd name="adj" fmla="val 493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4540112" y="2636912"/>
            <a:ext cx="0" cy="388843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 rot="16200000">
            <a:off x="3086551" y="5058465"/>
            <a:ext cx="2259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4591801">
            <a:off x="5103366" y="4774012"/>
            <a:ext cx="8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45°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19320265">
            <a:off x="3004894" y="4639213"/>
            <a:ext cx="8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45°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02200" y="48286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83968" y="2204864"/>
            <a:ext cx="288032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8117E-7 L 1.38889E-6 0.56651 " pathEditMode="relative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877272"/>
            <a:ext cx="792088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0" descr="http://www.gifanimations.com/GA/Image/Animations/Lines/~TS1159734583659/Bar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46068">
            <a:off x="1961361" y="3486784"/>
            <a:ext cx="446073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95736" y="0"/>
            <a:ext cx="322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71600" y="1988840"/>
            <a:ext cx="7667887" cy="3748437"/>
          </a:xfrm>
          <a:custGeom>
            <a:avLst/>
            <a:gdLst>
              <a:gd name="connsiteX0" fmla="*/ 0 w 7379855"/>
              <a:gd name="connsiteY0" fmla="*/ 4396509 h 4396509"/>
              <a:gd name="connsiteX1" fmla="*/ 7379855 w 7379855"/>
              <a:gd name="connsiteY1" fmla="*/ 4368800 h 4396509"/>
              <a:gd name="connsiteX2" fmla="*/ 2004291 w 7379855"/>
              <a:gd name="connsiteY2" fmla="*/ 0 h 4396509"/>
              <a:gd name="connsiteX3" fmla="*/ 0 w 7379855"/>
              <a:gd name="connsiteY3" fmla="*/ 4396509 h 439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9855" h="4396509">
                <a:moveTo>
                  <a:pt x="0" y="4396509"/>
                </a:moveTo>
                <a:lnTo>
                  <a:pt x="7379855" y="4368800"/>
                </a:lnTo>
                <a:lnTo>
                  <a:pt x="2004291" y="0"/>
                </a:lnTo>
                <a:lnTo>
                  <a:pt x="0" y="439650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15816" y="1412776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9940" y="5445224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27691" y="5373216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0841" name="Picture 9" descr="Amazon.com : Impala Rollerskates Girl's Impala Quad Skate (Big Kid/Adult)  White 9 (US Men's 7, Women's 9) : Sports &amp; Outdo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84784"/>
            <a:ext cx="365504" cy="50405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76056" y="90872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Νίκος με το πατίνι του θα ξεκινήσει από την κορυφή Α του τριγώνου για να πάει ακριβώς στη μέση της βάσης ΒΓ του τριγώνου.</a:t>
            </a:r>
          </a:p>
          <a:p>
            <a:r>
              <a:rPr lang="el-GR" sz="2400" dirty="0" smtClean="0"/>
              <a:t>Σε ποιο σημείο θα πάει;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4690368" y="5661248"/>
            <a:ext cx="401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891801">
            <a:off x="2997582" y="3847036"/>
            <a:ext cx="16941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</a:t>
            </a:r>
            <a:r>
              <a:rPr lang="el-GR" sz="2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άμεσο</a:t>
            </a:r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ς</a:t>
            </a:r>
            <a:endParaRPr lang="en-GB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98178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l-GR" dirty="0" smtClean="0"/>
              <a:t>Πώς φτιάχνουμε τη </a:t>
            </a:r>
            <a:r>
              <a:rPr lang="el-GR" b="1" dirty="0" smtClean="0"/>
              <a:t>διάμεσο</a:t>
            </a:r>
            <a:r>
              <a:rPr lang="el-GR" dirty="0" smtClean="0"/>
              <a:t> σε ένα τρίγωνο;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19872" y="1844824"/>
            <a:ext cx="555466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είναι το ευθύγραμμο τμήμα που ξεκινά από μια κορυφή του τριγώνου και 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χωρίζει την απέναντι πλευρά ακριβώς στη μέση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1556792"/>
            <a:ext cx="3516479" cy="2664296"/>
          </a:xfrm>
          <a:prstGeom prst="rect">
            <a:avLst/>
          </a:prstGeom>
          <a:noFill/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7071"/>
            <a:ext cx="1835696" cy="191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28083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99592" y="38776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r>
              <a:rPr lang="en-GB" dirty="0" smtClean="0"/>
              <a:t>cm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51436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r>
              <a:rPr lang="en-GB" dirty="0" smtClean="0"/>
              <a:t>cm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 rot="4650546">
            <a:off x="1037173" y="2634942"/>
            <a:ext cx="16941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</a:t>
            </a:r>
            <a:r>
              <a:rPr lang="el-GR" sz="2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άμεσο</a:t>
            </a:r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ς</a:t>
            </a:r>
            <a:endParaRPr lang="en-GB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582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96336" y="620688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28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388424" y="6309320"/>
            <a:ext cx="755576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185922" y="3378294"/>
            <a:ext cx="83388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cm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4048" y="3412978"/>
            <a:ext cx="833883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cm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385" y="836712"/>
            <a:ext cx="2518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3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3789040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www.geogebra.org/m/y8P9bjN6</a:t>
            </a:r>
            <a:endParaRPr lang="en-GB" dirty="0"/>
          </a:p>
        </p:txBody>
      </p:sp>
      <p:pic>
        <p:nvPicPr>
          <p:cNvPr id="16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1520" y="4437112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Παρατηρήστε: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κάνει η ευθεία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ΑΔ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του τριγώνου;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56612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Παρατήρηση: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ΑΔ χωρίζει 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 μέση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553338" y="836712"/>
            <a:ext cx="432048" cy="252028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83768" y="3356992"/>
            <a:ext cx="4176464" cy="720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43924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 rot="16979929">
            <a:off x="3393517" y="1853979"/>
            <a:ext cx="209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496855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96336" y="620688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28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92696"/>
            <a:ext cx="547465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50870">
            <a:off x="5240089" y="3862993"/>
            <a:ext cx="467002" cy="2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75769">
            <a:off x="2616007" y="3782239"/>
            <a:ext cx="535445" cy="2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8388424" y="6309320"/>
            <a:ext cx="755576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43808" y="116632"/>
            <a:ext cx="2518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3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1520" y="4437112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Παρατηρήστε: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κάνει η ευθεία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ΑΔ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του τριγώνου;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5589240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Παρατήρηση: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ΑΔ χωρίζει 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 μέση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979712" y="3556994"/>
            <a:ext cx="46805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15816" y="1844824"/>
            <a:ext cx="360040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652120" y="1916832"/>
            <a:ext cx="360040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140967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068960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1116" y="3015424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8188" y="2897236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0472" y="3068960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700808"/>
            <a:ext cx="360040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25536" y="1710044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628800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H="1">
            <a:off x="4283968" y="1196752"/>
            <a:ext cx="360040" cy="2376264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85008" y="1628800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9396" y="1760848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140968"/>
            <a:ext cx="504056" cy="40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 rot="16797094">
            <a:off x="3097965" y="2121823"/>
            <a:ext cx="209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1690255" y="1320800"/>
            <a:ext cx="5237018" cy="2161309"/>
          </a:xfrm>
          <a:custGeom>
            <a:avLst/>
            <a:gdLst>
              <a:gd name="connsiteX0" fmla="*/ 4267200 w 5237018"/>
              <a:gd name="connsiteY0" fmla="*/ 0 h 2161309"/>
              <a:gd name="connsiteX1" fmla="*/ 0 w 5237018"/>
              <a:gd name="connsiteY1" fmla="*/ 2161309 h 2161309"/>
              <a:gd name="connsiteX2" fmla="*/ 5237018 w 5237018"/>
              <a:gd name="connsiteY2" fmla="*/ 2105891 h 2161309"/>
              <a:gd name="connsiteX3" fmla="*/ 4267200 w 5237018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7018" h="2161309">
                <a:moveTo>
                  <a:pt x="4267200" y="0"/>
                </a:moveTo>
                <a:lnTo>
                  <a:pt x="0" y="2161309"/>
                </a:lnTo>
                <a:lnTo>
                  <a:pt x="5237018" y="2105891"/>
                </a:lnTo>
                <a:lnTo>
                  <a:pt x="426720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687628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96336" y="620688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28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0870">
            <a:off x="7472337" y="6467344"/>
            <a:ext cx="467002" cy="2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5769">
            <a:off x="5580576" y="6423937"/>
            <a:ext cx="535445" cy="2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8388424" y="6309320"/>
            <a:ext cx="755576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699792" y="116632"/>
            <a:ext cx="2518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3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3333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0870">
            <a:off x="5240089" y="3862993"/>
            <a:ext cx="467002" cy="2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5769">
            <a:off x="2616007" y="3782239"/>
            <a:ext cx="535445" cy="29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51520" y="4437112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Παρατηρήστε: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κάνει η ευθεία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ΑΔ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του τριγώνου;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5589240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Παρατήρηση: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ΑΔ χωρίζει 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 μέση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9" name="Straight Connector 18"/>
          <p:cNvCxnSpPr>
            <a:stCxn id="31" idx="0"/>
          </p:cNvCxnSpPr>
          <p:nvPr/>
        </p:nvCxnSpPr>
        <p:spPr>
          <a:xfrm flipH="1">
            <a:off x="4283968" y="1320800"/>
            <a:ext cx="1673489" cy="21082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81120" y="3429000"/>
            <a:ext cx="5195136" cy="4401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63888" y="1916832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479272" y="1988840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rot="18578951">
            <a:off x="3633535" y="2157276"/>
            <a:ext cx="209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35256" y="187988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370320" y="191683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79712" y="292494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796136" y="692696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28287" y="3068960"/>
            <a:ext cx="425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22890" y="3140968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34290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6</a:t>
            </a:r>
            <a:r>
              <a:rPr lang="en-GB" dirty="0" smtClean="0"/>
              <a:t>cm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220072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6</a:t>
            </a:r>
            <a:r>
              <a:rPr lang="en-GB" dirty="0" smtClean="0"/>
              <a:t>cm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4067944" y="3284984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l-GR" u="sng" dirty="0" smtClean="0"/>
              <a:t>Τι είναι διάμεσος τριγώνου;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827584" y="692696"/>
            <a:ext cx="79208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είναι το ευθύγραμμο τμήμα που ξεκινά από μια κορυφή του τριγώνου και 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χωρίζει την απέναντι πλευρά ακριβώς στη μέση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501008"/>
            <a:ext cx="4434271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509120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Πώς δείχνουν τη διάμεσο οι μαθηματικοί;</a:t>
            </a:r>
            <a:endParaRPr lang="en-GB" sz="2800" dirty="0"/>
          </a:p>
        </p:txBody>
      </p:sp>
      <p:pic>
        <p:nvPicPr>
          <p:cNvPr id="7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5769">
            <a:off x="3779482" y="6420973"/>
            <a:ext cx="510986" cy="2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75769">
            <a:off x="5507674" y="6435126"/>
            <a:ext cx="510986" cy="2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Ποιο γεωμετρικό όργανο θα μας βοηθήσει να βρούμε τη </a:t>
            </a:r>
            <a:r>
              <a:rPr lang="el-GR" sz="3600" b="1" u="sng" dirty="0" smtClean="0">
                <a:solidFill>
                  <a:srgbClr val="FF0000"/>
                </a:solidFill>
              </a:rPr>
              <a:t>διάμεσο</a:t>
            </a:r>
            <a:r>
              <a:rPr lang="el-GR" sz="3600" dirty="0" smtClean="0"/>
              <a:t> της γωνίας α τριγώνου;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49694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635896" y="2708920"/>
            <a:ext cx="3456384" cy="2803484"/>
          </a:xfrm>
          <a:custGeom>
            <a:avLst/>
            <a:gdLst>
              <a:gd name="connsiteX0" fmla="*/ 2604654 w 2604654"/>
              <a:gd name="connsiteY0" fmla="*/ 2096655 h 2115127"/>
              <a:gd name="connsiteX1" fmla="*/ 0 w 2604654"/>
              <a:gd name="connsiteY1" fmla="*/ 2115127 h 2115127"/>
              <a:gd name="connsiteX2" fmla="*/ 1348509 w 2604654"/>
              <a:gd name="connsiteY2" fmla="*/ 0 h 2115127"/>
              <a:gd name="connsiteX3" fmla="*/ 2604654 w 2604654"/>
              <a:gd name="connsiteY3" fmla="*/ 2096655 h 21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4654" h="2115127">
                <a:moveTo>
                  <a:pt x="2604654" y="2096655"/>
                </a:moveTo>
                <a:lnTo>
                  <a:pt x="0" y="2115127"/>
                </a:lnTo>
                <a:lnTo>
                  <a:pt x="1348509" y="0"/>
                </a:lnTo>
                <a:lnTo>
                  <a:pt x="2604654" y="2096655"/>
                </a:lnTo>
                <a:close/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95349" y="6093296"/>
            <a:ext cx="72818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θα μας εξηγήσει πώς θα ζωγραφίσει </a:t>
            </a:r>
          </a:p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τη διάμεσο;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517232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31840" y="4941168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4288" y="4941168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7596336" y="620688"/>
            <a:ext cx="330200" cy="144016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lnTo>
                  <a:pt x="192" y="0"/>
                </a:lnTo>
                <a:lnTo>
                  <a:pt x="384" y="19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cxnSp>
        <p:nvCxnSpPr>
          <p:cNvPr id="14" name="Straight Connector 13"/>
          <p:cNvCxnSpPr>
            <a:stCxn id="9" idx="2"/>
          </p:cNvCxnSpPr>
          <p:nvPr/>
        </p:nvCxnSpPr>
        <p:spPr>
          <a:xfrm flipH="1">
            <a:off x="5364088" y="2717631"/>
            <a:ext cx="91786" cy="27996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39952" y="5013176"/>
            <a:ext cx="833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cm</a:t>
            </a:r>
            <a:endParaRPr lang="en-GB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4128" y="5013176"/>
            <a:ext cx="833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cm</a:t>
            </a:r>
            <a:endParaRPr lang="en-GB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99992" y="5373216"/>
            <a:ext cx="0" cy="14401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00192" y="5445224"/>
            <a:ext cx="0" cy="14401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8914">
            <a:off x="2302941" y="3408214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20072" y="2132856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6380" y="541751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rot="16378768">
            <a:off x="4015594" y="3837181"/>
            <a:ext cx="209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136918" y="1830395"/>
            <a:ext cx="6984776" cy="4032448"/>
          </a:xfrm>
          <a:prstGeom prst="triangle">
            <a:avLst>
              <a:gd name="adj" fmla="val 672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>
          <a:xfrm flipH="1">
            <a:off x="4644008" y="1830395"/>
            <a:ext cx="1192547" cy="404687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470" y="1758387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817438" y="1254331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838" y="5502803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93702" y="5358787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298" y="5877272"/>
            <a:ext cx="779816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699792" y="5301208"/>
            <a:ext cx="1013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cm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24128" y="5301208"/>
            <a:ext cx="1013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cm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188640"/>
            <a:ext cx="28803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φέρει τη διάμεσο </a:t>
            </a:r>
          </a:p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της πλευράς ΒΓ;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31840" y="5805264"/>
            <a:ext cx="0" cy="14401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72200" y="5805264"/>
            <a:ext cx="0" cy="14401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0747">
            <a:off x="2085096" y="3446985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17253374">
            <a:off x="3687661" y="3862835"/>
            <a:ext cx="209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06736" y="575924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l-GR" dirty="0" smtClean="0"/>
              <a:t> Είδη γωνιών</a:t>
            </a:r>
            <a:endParaRPr lang="en-GB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554216"/>
          </a:xfrm>
        </p:spPr>
        <p:txBody>
          <a:bodyPr/>
          <a:lstStyle/>
          <a:p>
            <a:pPr eaLnBrk="1" hangingPunct="1"/>
            <a:r>
              <a:rPr lang="el-GR" b="1" u="sng" dirty="0" smtClean="0">
                <a:solidFill>
                  <a:schemeClr val="accent2"/>
                </a:solidFill>
              </a:rPr>
              <a:t>Μάθαμε τα είδη γωνιών</a:t>
            </a:r>
            <a:r>
              <a:rPr lang="en-GB" b="1" u="sng" dirty="0" smtClean="0">
                <a:solidFill>
                  <a:schemeClr val="accent2"/>
                </a:solidFill>
              </a:rPr>
              <a:t>. </a:t>
            </a:r>
            <a:r>
              <a:rPr lang="el-GR" b="1" u="sng" dirty="0" smtClean="0">
                <a:solidFill>
                  <a:schemeClr val="accent2"/>
                </a:solidFill>
              </a:rPr>
              <a:t>Ποια είναι τα χαρακτηριστικά τους;</a:t>
            </a:r>
          </a:p>
          <a:p>
            <a:pPr eaLnBrk="1" hangingPunct="1"/>
            <a:r>
              <a:rPr lang="el-GR" dirty="0" smtClean="0"/>
              <a:t>α)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CC0000"/>
                </a:solidFill>
              </a:rPr>
              <a:t>Οξεία</a:t>
            </a:r>
            <a:r>
              <a:rPr lang="el-GR" dirty="0" smtClean="0"/>
              <a:t>      </a:t>
            </a:r>
            <a:r>
              <a:rPr lang="el-GR" dirty="0" smtClean="0">
                <a:solidFill>
                  <a:srgbClr val="CC0000"/>
                </a:solidFill>
              </a:rPr>
              <a:t>(είναι μικρότερη από 90</a:t>
            </a:r>
            <a:r>
              <a:rPr lang="el-GR" dirty="0" smtClean="0">
                <a:solidFill>
                  <a:srgbClr val="CC0000"/>
                </a:solidFill>
                <a:cs typeface="Arial" charset="0"/>
              </a:rPr>
              <a:t>°</a:t>
            </a:r>
            <a:r>
              <a:rPr lang="el-GR" dirty="0" smtClean="0">
                <a:solidFill>
                  <a:srgbClr val="CC0000"/>
                </a:solidFill>
              </a:rPr>
              <a:t>)</a:t>
            </a:r>
          </a:p>
          <a:p>
            <a:pPr eaLnBrk="1" hangingPunct="1"/>
            <a:r>
              <a:rPr lang="el-GR" dirty="0" smtClean="0"/>
              <a:t>β)</a:t>
            </a:r>
            <a:r>
              <a:rPr lang="el-GR" dirty="0" smtClean="0">
                <a:solidFill>
                  <a:srgbClr val="008000"/>
                </a:solidFill>
              </a:rPr>
              <a:t> </a:t>
            </a:r>
            <a:r>
              <a:rPr lang="el-GR" b="1" dirty="0" smtClean="0">
                <a:solidFill>
                  <a:srgbClr val="008000"/>
                </a:solidFill>
              </a:rPr>
              <a:t>Ορθή</a:t>
            </a:r>
            <a:r>
              <a:rPr lang="el-GR" dirty="0" smtClean="0"/>
              <a:t>       </a:t>
            </a:r>
            <a:r>
              <a:rPr lang="el-GR" dirty="0" smtClean="0">
                <a:solidFill>
                  <a:srgbClr val="006600"/>
                </a:solidFill>
              </a:rPr>
              <a:t>(είναι ίση με 90</a:t>
            </a:r>
            <a:r>
              <a:rPr lang="el-GR" dirty="0" smtClean="0">
                <a:solidFill>
                  <a:srgbClr val="006600"/>
                </a:solidFill>
                <a:cs typeface="Arial" charset="0"/>
              </a:rPr>
              <a:t>°</a:t>
            </a:r>
            <a:r>
              <a:rPr lang="el-GR" dirty="0" smtClean="0">
                <a:solidFill>
                  <a:srgbClr val="006600"/>
                </a:solidFill>
              </a:rPr>
              <a:t>)</a:t>
            </a:r>
          </a:p>
          <a:p>
            <a:pPr eaLnBrk="1" hangingPunct="1"/>
            <a:r>
              <a:rPr lang="el-GR" dirty="0" smtClean="0"/>
              <a:t>γ) </a:t>
            </a:r>
            <a:r>
              <a:rPr lang="el-GR" b="1" dirty="0" smtClean="0">
                <a:solidFill>
                  <a:srgbClr val="663300"/>
                </a:solidFill>
              </a:rPr>
              <a:t>Αμβλεία</a:t>
            </a:r>
            <a:r>
              <a:rPr lang="el-GR" b="1" dirty="0" smtClean="0"/>
              <a:t> </a:t>
            </a:r>
            <a:r>
              <a:rPr lang="el-GR" dirty="0" smtClean="0"/>
              <a:t>    </a:t>
            </a:r>
            <a:r>
              <a:rPr lang="el-GR" dirty="0" smtClean="0">
                <a:solidFill>
                  <a:srgbClr val="663300"/>
                </a:solidFill>
              </a:rPr>
              <a:t>(είναι μεγαλύτερη από 90</a:t>
            </a:r>
            <a:r>
              <a:rPr lang="el-GR" dirty="0" smtClean="0">
                <a:solidFill>
                  <a:srgbClr val="663300"/>
                </a:solidFill>
                <a:cs typeface="Arial" charset="0"/>
              </a:rPr>
              <a:t>° και μικρότερη από 180°</a:t>
            </a:r>
            <a:r>
              <a:rPr lang="el-GR" dirty="0" smtClean="0">
                <a:solidFill>
                  <a:srgbClr val="663300"/>
                </a:solidFill>
              </a:rPr>
              <a:t>)</a:t>
            </a:r>
          </a:p>
          <a:p>
            <a:pPr eaLnBrk="1" hangingPunct="1"/>
            <a:r>
              <a:rPr lang="el-GR" dirty="0" smtClean="0"/>
              <a:t>δ) </a:t>
            </a:r>
            <a:r>
              <a:rPr lang="el-GR" b="1" dirty="0" smtClean="0">
                <a:solidFill>
                  <a:srgbClr val="0000CC"/>
                </a:solidFill>
              </a:rPr>
              <a:t>Ευθεία γωνία </a:t>
            </a:r>
            <a:r>
              <a:rPr lang="el-GR" dirty="0" smtClean="0"/>
              <a:t>(ίση με 180°)</a:t>
            </a:r>
          </a:p>
          <a:p>
            <a:pPr eaLnBrk="1" hangingPunct="1"/>
            <a:endParaRPr lang="el-GR" sz="1400" dirty="0" smtClean="0">
              <a:solidFill>
                <a:srgbClr val="663300"/>
              </a:solidFill>
            </a:endParaRPr>
          </a:p>
          <a:p>
            <a:pPr eaLnBrk="1" hangingPunct="1">
              <a:buNone/>
            </a:pPr>
            <a:r>
              <a:rPr lang="el-GR" b="1" dirty="0" smtClean="0">
                <a:solidFill>
                  <a:srgbClr val="CC0000"/>
                </a:solidFill>
              </a:rPr>
              <a:t> Οξεία</a:t>
            </a:r>
            <a:r>
              <a:rPr lang="el-GR" dirty="0" smtClean="0"/>
              <a:t>           </a:t>
            </a:r>
            <a:r>
              <a:rPr lang="en-GB" dirty="0" smtClean="0"/>
              <a:t> </a:t>
            </a:r>
            <a:r>
              <a:rPr lang="el-GR" dirty="0" smtClean="0"/>
              <a:t>   </a:t>
            </a:r>
            <a:r>
              <a:rPr lang="el-GR" b="1" dirty="0" smtClean="0">
                <a:solidFill>
                  <a:srgbClr val="006600"/>
                </a:solidFill>
              </a:rPr>
              <a:t>Ορθή</a:t>
            </a:r>
            <a:r>
              <a:rPr lang="el-GR" b="1" dirty="0" smtClean="0"/>
              <a:t> </a:t>
            </a:r>
            <a:r>
              <a:rPr lang="el-GR" dirty="0" smtClean="0"/>
              <a:t>         </a:t>
            </a:r>
            <a:r>
              <a:rPr lang="en-GB" dirty="0" smtClean="0"/>
              <a:t>     </a:t>
            </a:r>
            <a:r>
              <a:rPr lang="el-GR" b="1" dirty="0" smtClean="0">
                <a:solidFill>
                  <a:srgbClr val="663300"/>
                </a:solidFill>
              </a:rPr>
              <a:t>Αμβλεία</a:t>
            </a:r>
            <a:r>
              <a:rPr lang="el-GR" dirty="0" smtClean="0"/>
              <a:t>        </a:t>
            </a:r>
            <a:r>
              <a:rPr lang="el-GR" b="1" dirty="0" smtClean="0">
                <a:solidFill>
                  <a:srgbClr val="0000CC"/>
                </a:solidFill>
              </a:rPr>
              <a:t>ευθεία</a:t>
            </a:r>
            <a:endParaRPr lang="en-GB" b="1" dirty="0" smtClean="0">
              <a:solidFill>
                <a:srgbClr val="0000CC"/>
              </a:solidFill>
            </a:endParaRPr>
          </a:p>
        </p:txBody>
      </p:sp>
      <p:sp>
        <p:nvSpPr>
          <p:cNvPr id="17412" name="AutoShape 11"/>
          <p:cNvSpPr>
            <a:spLocks noChangeArrowheads="1"/>
          </p:cNvSpPr>
          <p:nvPr/>
        </p:nvSpPr>
        <p:spPr bwMode="auto">
          <a:xfrm>
            <a:off x="2123728" y="1826516"/>
            <a:ext cx="23624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12"/>
          <p:cNvSpPr>
            <a:spLocks noChangeArrowheads="1"/>
          </p:cNvSpPr>
          <p:nvPr/>
        </p:nvSpPr>
        <p:spPr bwMode="auto">
          <a:xfrm>
            <a:off x="2051720" y="2402580"/>
            <a:ext cx="308248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13"/>
          <p:cNvSpPr>
            <a:spLocks noChangeArrowheads="1"/>
          </p:cNvSpPr>
          <p:nvPr/>
        </p:nvSpPr>
        <p:spPr bwMode="auto">
          <a:xfrm>
            <a:off x="2411760" y="2924944"/>
            <a:ext cx="288032" cy="30899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16"/>
          <p:cNvSpPr>
            <a:spLocks noChangeShapeType="1"/>
          </p:cNvSpPr>
          <p:nvPr/>
        </p:nvSpPr>
        <p:spPr bwMode="auto">
          <a:xfrm>
            <a:off x="163226" y="6448273"/>
            <a:ext cx="13716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7416" name="Line 18"/>
          <p:cNvSpPr>
            <a:spLocks noChangeShapeType="1"/>
          </p:cNvSpPr>
          <p:nvPr/>
        </p:nvSpPr>
        <p:spPr bwMode="auto">
          <a:xfrm>
            <a:off x="2525426" y="6448273"/>
            <a:ext cx="1257300" cy="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7417" name="Line 20"/>
          <p:cNvSpPr>
            <a:spLocks noChangeShapeType="1"/>
          </p:cNvSpPr>
          <p:nvPr/>
        </p:nvSpPr>
        <p:spPr bwMode="auto">
          <a:xfrm>
            <a:off x="5293515" y="6448273"/>
            <a:ext cx="1219200" cy="0"/>
          </a:xfrm>
          <a:prstGeom prst="line">
            <a:avLst/>
          </a:prstGeom>
          <a:noFill/>
          <a:ln w="635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7418" name="Line 21"/>
          <p:cNvSpPr>
            <a:spLocks noChangeShapeType="1"/>
          </p:cNvSpPr>
          <p:nvPr/>
        </p:nvSpPr>
        <p:spPr bwMode="auto">
          <a:xfrm flipH="1" flipV="1">
            <a:off x="4836315" y="5533873"/>
            <a:ext cx="457200" cy="914400"/>
          </a:xfrm>
          <a:prstGeom prst="line">
            <a:avLst/>
          </a:prstGeom>
          <a:noFill/>
          <a:ln w="63500">
            <a:solidFill>
              <a:srgbClr val="6633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7419" name="Line 22"/>
          <p:cNvSpPr>
            <a:spLocks noChangeShapeType="1"/>
          </p:cNvSpPr>
          <p:nvPr/>
        </p:nvSpPr>
        <p:spPr bwMode="auto">
          <a:xfrm flipV="1">
            <a:off x="2525426" y="5457673"/>
            <a:ext cx="0" cy="990600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7420" name="Line 23"/>
          <p:cNvSpPr>
            <a:spLocks noChangeShapeType="1"/>
          </p:cNvSpPr>
          <p:nvPr/>
        </p:nvSpPr>
        <p:spPr bwMode="auto">
          <a:xfrm flipV="1">
            <a:off x="163226" y="5457673"/>
            <a:ext cx="990600" cy="990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466488" y="6179241"/>
            <a:ext cx="167951" cy="255036"/>
          </a:xfrm>
          <a:custGeom>
            <a:avLst/>
            <a:gdLst>
              <a:gd name="connsiteX0" fmla="*/ 0 w 167951"/>
              <a:gd name="connsiteY0" fmla="*/ 3110 h 255036"/>
              <a:gd name="connsiteX1" fmla="*/ 46653 w 167951"/>
              <a:gd name="connsiteY1" fmla="*/ 49763 h 255036"/>
              <a:gd name="connsiteX2" fmla="*/ 111967 w 167951"/>
              <a:gd name="connsiteY2" fmla="*/ 124408 h 255036"/>
              <a:gd name="connsiteX3" fmla="*/ 130628 w 167951"/>
              <a:gd name="connsiteY3" fmla="*/ 180391 h 255036"/>
              <a:gd name="connsiteX4" fmla="*/ 149289 w 167951"/>
              <a:gd name="connsiteY4" fmla="*/ 208383 h 255036"/>
              <a:gd name="connsiteX5" fmla="*/ 158620 w 167951"/>
              <a:gd name="connsiteY5" fmla="*/ 236375 h 255036"/>
              <a:gd name="connsiteX6" fmla="*/ 167951 w 167951"/>
              <a:gd name="connsiteY6" fmla="*/ 255036 h 25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51" h="255036">
                <a:moveTo>
                  <a:pt x="0" y="3110"/>
                </a:moveTo>
                <a:cubicBezTo>
                  <a:pt x="55981" y="40432"/>
                  <a:pt x="3110" y="0"/>
                  <a:pt x="46653" y="49763"/>
                </a:cubicBezTo>
                <a:cubicBezTo>
                  <a:pt x="67281" y="73338"/>
                  <a:pt x="98420" y="93928"/>
                  <a:pt x="111967" y="124408"/>
                </a:cubicBezTo>
                <a:cubicBezTo>
                  <a:pt x="119956" y="142383"/>
                  <a:pt x="119717" y="164024"/>
                  <a:pt x="130628" y="180391"/>
                </a:cubicBezTo>
                <a:cubicBezTo>
                  <a:pt x="136848" y="189722"/>
                  <a:pt x="144274" y="198353"/>
                  <a:pt x="149289" y="208383"/>
                </a:cubicBezTo>
                <a:cubicBezTo>
                  <a:pt x="153688" y="217180"/>
                  <a:pt x="154967" y="227243"/>
                  <a:pt x="158620" y="236375"/>
                </a:cubicBezTo>
                <a:cubicBezTo>
                  <a:pt x="161203" y="242832"/>
                  <a:pt x="164841" y="248816"/>
                  <a:pt x="167951" y="255036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28147" y="6203649"/>
            <a:ext cx="216024" cy="0"/>
          </a:xfrm>
          <a:prstGeom prst="line">
            <a:avLst/>
          </a:prstGeom>
          <a:ln w="412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27785" y="6193271"/>
            <a:ext cx="0" cy="216024"/>
          </a:xfrm>
          <a:prstGeom prst="line">
            <a:avLst/>
          </a:prstGeom>
          <a:ln w="412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197115" y="6201012"/>
            <a:ext cx="447870" cy="226522"/>
          </a:xfrm>
          <a:custGeom>
            <a:avLst/>
            <a:gdLst>
              <a:gd name="connsiteX0" fmla="*/ 0 w 447870"/>
              <a:gd name="connsiteY0" fmla="*/ 0 h 226522"/>
              <a:gd name="connsiteX1" fmla="*/ 149290 w 447870"/>
              <a:gd name="connsiteY1" fmla="*/ 27992 h 226522"/>
              <a:gd name="connsiteX2" fmla="*/ 205274 w 447870"/>
              <a:gd name="connsiteY2" fmla="*/ 46653 h 226522"/>
              <a:gd name="connsiteX3" fmla="*/ 261257 w 447870"/>
              <a:gd name="connsiteY3" fmla="*/ 74645 h 226522"/>
              <a:gd name="connsiteX4" fmla="*/ 307911 w 447870"/>
              <a:gd name="connsiteY4" fmla="*/ 111967 h 226522"/>
              <a:gd name="connsiteX5" fmla="*/ 345233 w 447870"/>
              <a:gd name="connsiteY5" fmla="*/ 139959 h 226522"/>
              <a:gd name="connsiteX6" fmla="*/ 401217 w 447870"/>
              <a:gd name="connsiteY6" fmla="*/ 177281 h 226522"/>
              <a:gd name="connsiteX7" fmla="*/ 419878 w 447870"/>
              <a:gd name="connsiteY7" fmla="*/ 195943 h 226522"/>
              <a:gd name="connsiteX8" fmla="*/ 447870 w 447870"/>
              <a:gd name="connsiteY8" fmla="*/ 223934 h 22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70" h="226522">
                <a:moveTo>
                  <a:pt x="0" y="0"/>
                </a:moveTo>
                <a:cubicBezTo>
                  <a:pt x="42726" y="7121"/>
                  <a:pt x="103014" y="14109"/>
                  <a:pt x="149290" y="27992"/>
                </a:cubicBezTo>
                <a:cubicBezTo>
                  <a:pt x="168131" y="33644"/>
                  <a:pt x="188907" y="35742"/>
                  <a:pt x="205274" y="46653"/>
                </a:cubicBezTo>
                <a:cubicBezTo>
                  <a:pt x="241449" y="70769"/>
                  <a:pt x="222628" y="61768"/>
                  <a:pt x="261257" y="74645"/>
                </a:cubicBezTo>
                <a:cubicBezTo>
                  <a:pt x="292468" y="105854"/>
                  <a:pt x="266711" y="82538"/>
                  <a:pt x="307911" y="111967"/>
                </a:cubicBezTo>
                <a:cubicBezTo>
                  <a:pt x="320565" y="121006"/>
                  <a:pt x="332493" y="131041"/>
                  <a:pt x="345233" y="139959"/>
                </a:cubicBezTo>
                <a:cubicBezTo>
                  <a:pt x="363607" y="152821"/>
                  <a:pt x="385358" y="161422"/>
                  <a:pt x="401217" y="177281"/>
                </a:cubicBezTo>
                <a:cubicBezTo>
                  <a:pt x="407437" y="183502"/>
                  <a:pt x="414383" y="189074"/>
                  <a:pt x="419878" y="195943"/>
                </a:cubicBezTo>
                <a:cubicBezTo>
                  <a:pt x="444341" y="226522"/>
                  <a:pt x="426195" y="223934"/>
                  <a:pt x="447870" y="223934"/>
                </a:cubicBezTo>
              </a:path>
            </a:pathLst>
          </a:cu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25" descr="Forward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41333" y="5322680"/>
            <a:ext cx="5957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04760">
            <a:off x="846728" y="5804756"/>
            <a:ext cx="420242" cy="31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5" descr="http://netanimations.net/redhandpointingdow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435" y="5247835"/>
            <a:ext cx="1080120" cy="7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2744171" y="5843609"/>
            <a:ext cx="7889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90°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092280" y="6471972"/>
            <a:ext cx="1656184" cy="0"/>
          </a:xfrm>
          <a:prstGeom prst="straightConnector1">
            <a:avLst/>
          </a:prstGeom>
          <a:ln w="44450">
            <a:solidFill>
              <a:srgbClr val="0000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884368" y="6399964"/>
            <a:ext cx="72008" cy="72008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117" descr="http://netanimations.net/colorchangearrowdow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247836"/>
            <a:ext cx="646534" cy="6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411760" y="1700808"/>
            <a:ext cx="43924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411760" y="2276872"/>
            <a:ext cx="43924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771800" y="2852936"/>
            <a:ext cx="51125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23528" y="3356992"/>
            <a:ext cx="43924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275856" y="4005064"/>
            <a:ext cx="43924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8640"/>
            <a:ext cx="28803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φέρει τη διάμεσο </a:t>
            </a:r>
          </a:p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της πλευράς ΒΓ;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590084" y="1830395"/>
            <a:ext cx="5976664" cy="4032448"/>
          </a:xfrm>
          <a:prstGeom prst="triangle">
            <a:avLst>
              <a:gd name="adj" fmla="val 314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</p:cNvCxnSpPr>
          <p:nvPr/>
        </p:nvCxnSpPr>
        <p:spPr>
          <a:xfrm>
            <a:off x="3471717" y="1830395"/>
            <a:ext cx="1070696" cy="404687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74260" y="1196752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1600" y="5445224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8756" y="5373216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8744" y="5877272"/>
            <a:ext cx="779816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4418757">
            <a:off x="3328039" y="3860997"/>
            <a:ext cx="20936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8196" y="5301208"/>
            <a:ext cx="1013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6cm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22532" y="5301208"/>
            <a:ext cx="1013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6cm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1840" y="5805264"/>
            <a:ext cx="0" cy="14401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72200" y="5805264"/>
            <a:ext cx="0" cy="14401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13481">
            <a:off x="868387" y="3549793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4495904" y="575924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4" y="873671"/>
            <a:ext cx="8922336" cy="57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 ποια από τα πιο κάτω τρίγωνα είναι σωστά ζωγραφισμένη η διάμεσος από την κορυφή Α;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060848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3888" y="4941168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479715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157192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15332" y="5149836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80280" y="514607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02808" y="512212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16100" y="51128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29392" y="5136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755576" y="501317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835696" y="5013176"/>
            <a:ext cx="72008" cy="50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31640" y="5013176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339752" y="5013176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95536" y="51571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2843808" y="5013176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23528" y="5013176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419872" y="5013176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339752" y="2492896"/>
            <a:ext cx="4549" cy="25731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687184" y="28233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652120" y="328498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689064" y="37890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687184" y="43447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694540" y="486916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724128" y="24208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3106876" y="836712"/>
            <a:ext cx="322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580112" y="1844824"/>
            <a:ext cx="429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690830" y="2996952"/>
            <a:ext cx="4411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796136" y="5157192"/>
            <a:ext cx="449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1835696" y="2492896"/>
            <a:ext cx="504056" cy="25922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07504" y="1988840"/>
            <a:ext cx="1997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Διόρθωσε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7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669335" cy="687736"/>
          </a:xfrm>
          <a:prstGeom prst="rect">
            <a:avLst/>
          </a:prstGeom>
          <a:noFill/>
        </p:spPr>
      </p:pic>
      <p:sp>
        <p:nvSpPr>
          <p:cNvPr id="98" name="Freeform 97"/>
          <p:cNvSpPr/>
          <p:nvPr/>
        </p:nvSpPr>
        <p:spPr>
          <a:xfrm>
            <a:off x="5975927" y="2456873"/>
            <a:ext cx="2900218" cy="2576945"/>
          </a:xfrm>
          <a:custGeom>
            <a:avLst/>
            <a:gdLst>
              <a:gd name="connsiteX0" fmla="*/ 9237 w 2900218"/>
              <a:gd name="connsiteY0" fmla="*/ 0 h 2576945"/>
              <a:gd name="connsiteX1" fmla="*/ 0 w 2900218"/>
              <a:gd name="connsiteY1" fmla="*/ 2576945 h 2576945"/>
              <a:gd name="connsiteX2" fmla="*/ 2900218 w 2900218"/>
              <a:gd name="connsiteY2" fmla="*/ 1034472 h 2576945"/>
              <a:gd name="connsiteX3" fmla="*/ 9237 w 2900218"/>
              <a:gd name="connsiteY3" fmla="*/ 0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0218" h="2576945">
                <a:moveTo>
                  <a:pt x="9237" y="0"/>
                </a:moveTo>
                <a:lnTo>
                  <a:pt x="0" y="2576945"/>
                </a:lnTo>
                <a:lnTo>
                  <a:pt x="2900218" y="1034472"/>
                </a:lnTo>
                <a:lnTo>
                  <a:pt x="923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669335" cy="687736"/>
          </a:xfrm>
          <a:prstGeom prst="rect">
            <a:avLst/>
          </a:prstGeom>
          <a:noFill/>
        </p:spPr>
      </p:pic>
      <p:cxnSp>
        <p:nvCxnSpPr>
          <p:cNvPr id="103" name="Straight Connector 102"/>
          <p:cNvCxnSpPr>
            <a:endCxn id="109" idx="2"/>
          </p:cNvCxnSpPr>
          <p:nvPr/>
        </p:nvCxnSpPr>
        <p:spPr>
          <a:xfrm>
            <a:off x="6012160" y="3501008"/>
            <a:ext cx="2899244" cy="191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304800" y="2466109"/>
            <a:ext cx="3131127" cy="2586182"/>
          </a:xfrm>
          <a:custGeom>
            <a:avLst/>
            <a:gdLst>
              <a:gd name="connsiteX0" fmla="*/ 0 w 3131127"/>
              <a:gd name="connsiteY0" fmla="*/ 2586182 h 2586182"/>
              <a:gd name="connsiteX1" fmla="*/ 3131127 w 3131127"/>
              <a:gd name="connsiteY1" fmla="*/ 2586182 h 2586182"/>
              <a:gd name="connsiteX2" fmla="*/ 2050473 w 3131127"/>
              <a:gd name="connsiteY2" fmla="*/ 0 h 2586182"/>
              <a:gd name="connsiteX3" fmla="*/ 0 w 3131127"/>
              <a:gd name="connsiteY3" fmla="*/ 2586182 h 258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1127" h="2586182">
                <a:moveTo>
                  <a:pt x="0" y="2586182"/>
                </a:moveTo>
                <a:lnTo>
                  <a:pt x="3131127" y="2586182"/>
                </a:lnTo>
                <a:lnTo>
                  <a:pt x="2050473" y="0"/>
                </a:lnTo>
                <a:lnTo>
                  <a:pt x="0" y="2586182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6012160" y="3509817"/>
            <a:ext cx="2863985" cy="2256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660232" y="1340768"/>
            <a:ext cx="1997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Διόρθωσε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47" grpId="0"/>
      <p:bldP spid="4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4" y="873671"/>
            <a:ext cx="8922336" cy="57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 ποια από τα πιο κάτω τρίγωνα είναι σωστά ζωγραφισμένο το ύψος;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80928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2564904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72" y="5085184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868" y="25803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2572992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52572" y="25692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75100" y="254528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788392" y="25360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20156" y="25599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842684" y="25599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6996" y="25803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687184" y="28233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652120" y="328498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689064" y="37890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687184" y="43447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724128" y="24208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-143903" y="620688"/>
            <a:ext cx="9236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 από την κορυφή Γ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724128" y="1844824"/>
            <a:ext cx="429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532440" y="5661248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652120" y="4653136"/>
            <a:ext cx="449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1831986" y="2996952"/>
            <a:ext cx="507766" cy="201714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012160" y="3501008"/>
            <a:ext cx="2520280" cy="20162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4096" y="256490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47" name="Freeform 46"/>
          <p:cNvSpPr/>
          <p:nvPr/>
        </p:nvSpPr>
        <p:spPr>
          <a:xfrm>
            <a:off x="314036" y="2983345"/>
            <a:ext cx="4119419" cy="2087419"/>
          </a:xfrm>
          <a:custGeom>
            <a:avLst/>
            <a:gdLst>
              <a:gd name="connsiteX0" fmla="*/ 0 w 4119419"/>
              <a:gd name="connsiteY0" fmla="*/ 9237 h 2087419"/>
              <a:gd name="connsiteX1" fmla="*/ 4119419 w 4119419"/>
              <a:gd name="connsiteY1" fmla="*/ 0 h 2087419"/>
              <a:gd name="connsiteX2" fmla="*/ 1524000 w 4119419"/>
              <a:gd name="connsiteY2" fmla="*/ 2087419 h 2087419"/>
              <a:gd name="connsiteX3" fmla="*/ 1542473 w 4119419"/>
              <a:gd name="connsiteY3" fmla="*/ 2087419 h 2087419"/>
              <a:gd name="connsiteX4" fmla="*/ 0 w 4119419"/>
              <a:gd name="connsiteY4" fmla="*/ 9237 h 208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419" h="2087419">
                <a:moveTo>
                  <a:pt x="0" y="9237"/>
                </a:moveTo>
                <a:lnTo>
                  <a:pt x="4119419" y="0"/>
                </a:lnTo>
                <a:lnTo>
                  <a:pt x="1524000" y="2087419"/>
                </a:lnTo>
                <a:lnTo>
                  <a:pt x="1542473" y="2087419"/>
                </a:lnTo>
                <a:lnTo>
                  <a:pt x="0" y="9237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8" descr="Αποτέλεσμα εικόνας για 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792088" cy="792088"/>
          </a:xfrm>
          <a:prstGeom prst="rect">
            <a:avLst/>
          </a:prstGeom>
          <a:noFill/>
        </p:spPr>
      </p:pic>
      <p:sp>
        <p:nvSpPr>
          <p:cNvPr id="37" name="Freeform 36"/>
          <p:cNvSpPr/>
          <p:nvPr/>
        </p:nvSpPr>
        <p:spPr>
          <a:xfrm>
            <a:off x="5966691" y="2438400"/>
            <a:ext cx="2604654" cy="3140364"/>
          </a:xfrm>
          <a:custGeom>
            <a:avLst/>
            <a:gdLst>
              <a:gd name="connsiteX0" fmla="*/ 0 w 2604654"/>
              <a:gd name="connsiteY0" fmla="*/ 0 h 3140364"/>
              <a:gd name="connsiteX1" fmla="*/ 9236 w 2604654"/>
              <a:gd name="connsiteY1" fmla="*/ 2078182 h 3140364"/>
              <a:gd name="connsiteX2" fmla="*/ 2604654 w 2604654"/>
              <a:gd name="connsiteY2" fmla="*/ 3140364 h 3140364"/>
              <a:gd name="connsiteX3" fmla="*/ 0 w 2604654"/>
              <a:gd name="connsiteY3" fmla="*/ 0 h 314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4654" h="3140364">
                <a:moveTo>
                  <a:pt x="0" y="0"/>
                </a:moveTo>
                <a:cubicBezTo>
                  <a:pt x="3079" y="692727"/>
                  <a:pt x="6157" y="1385455"/>
                  <a:pt x="9236" y="2078182"/>
                </a:cubicBezTo>
                <a:lnTo>
                  <a:pt x="2604654" y="3140364"/>
                </a:lnTo>
                <a:lnTo>
                  <a:pt x="0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8" descr="Αποτέλεσμα εικόνας για 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14096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862560"/>
            <a:ext cx="6336704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0" descr="http://www.gifanimations.com/GA/Image/Animations/Lines/~TS1159734583659/Bar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4096">
            <a:off x="1454381" y="3512598"/>
            <a:ext cx="432804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95736" y="0"/>
            <a:ext cx="322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1412776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5373216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88224" y="5445224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0841" name="Picture 9" descr="Amazon.com : Impala Rollerskates Girl's Impala Quad Skate (Big Kid/Adult)  White 9 (US Men's 7, Women's 9) : Sports &amp; Outdoo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84784"/>
            <a:ext cx="365504" cy="50405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76056" y="90872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Νίκος με το πατίνι του ξεκίνησε από την κορυφή Α του τριγώνου και ακολούθησε τη διάμεσο. Ποια από τις πιο κάτω γραμμές ακολούθησε;</a:t>
            </a:r>
            <a:endParaRPr lang="en-GB" sz="2400" dirty="0"/>
          </a:p>
        </p:txBody>
      </p:sp>
      <p:sp>
        <p:nvSpPr>
          <p:cNvPr id="25" name="Rectangle 24"/>
          <p:cNvSpPr/>
          <p:nvPr/>
        </p:nvSpPr>
        <p:spPr>
          <a:xfrm>
            <a:off x="2699792" y="5661248"/>
            <a:ext cx="401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3982732">
            <a:off x="2997582" y="3847036"/>
            <a:ext cx="16941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</a:t>
            </a:r>
            <a:r>
              <a:rPr lang="el-GR" sz="2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άμεσο</a:t>
            </a:r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ς</a:t>
            </a:r>
            <a:endParaRPr lang="en-GB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71782" y="1995055"/>
            <a:ext cx="4867563" cy="3768436"/>
          </a:xfrm>
          <a:custGeom>
            <a:avLst/>
            <a:gdLst>
              <a:gd name="connsiteX0" fmla="*/ 997527 w 4867563"/>
              <a:gd name="connsiteY0" fmla="*/ 0 h 3768436"/>
              <a:gd name="connsiteX1" fmla="*/ 0 w 4867563"/>
              <a:gd name="connsiteY1" fmla="*/ 3768436 h 3768436"/>
              <a:gd name="connsiteX2" fmla="*/ 4867563 w 4867563"/>
              <a:gd name="connsiteY2" fmla="*/ 3768436 h 3768436"/>
              <a:gd name="connsiteX3" fmla="*/ 997527 w 4867563"/>
              <a:gd name="connsiteY3" fmla="*/ 0 h 376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7563" h="3768436">
                <a:moveTo>
                  <a:pt x="997527" y="0"/>
                </a:moveTo>
                <a:lnTo>
                  <a:pt x="0" y="3768436"/>
                </a:lnTo>
                <a:lnTo>
                  <a:pt x="4867563" y="3768436"/>
                </a:lnTo>
                <a:lnTo>
                  <a:pt x="997527" y="0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327978" y="5672364"/>
            <a:ext cx="37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9043" y="5657488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50359" y="5668604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4259" y="5663128"/>
            <a:ext cx="431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2" name="Straight Connector 21"/>
          <p:cNvCxnSpPr>
            <a:stCxn id="13" idx="0"/>
          </p:cNvCxnSpPr>
          <p:nvPr/>
        </p:nvCxnSpPr>
        <p:spPr>
          <a:xfrm>
            <a:off x="2669309" y="1995055"/>
            <a:ext cx="246507" cy="3738201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0"/>
          </p:cNvCxnSpPr>
          <p:nvPr/>
        </p:nvCxnSpPr>
        <p:spPr>
          <a:xfrm>
            <a:off x="2669309" y="1995055"/>
            <a:ext cx="822571" cy="381020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99792" y="2060848"/>
            <a:ext cx="1398635" cy="3666193"/>
          </a:xfrm>
          <a:prstGeom prst="line">
            <a:avLst/>
          </a:prstGeom>
          <a:ln w="222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3" idx="0"/>
          </p:cNvCxnSpPr>
          <p:nvPr/>
        </p:nvCxnSpPr>
        <p:spPr>
          <a:xfrm>
            <a:off x="2669309" y="1995055"/>
            <a:ext cx="2005182" cy="373198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0"/>
          </p:cNvCxnSpPr>
          <p:nvPr/>
        </p:nvCxnSpPr>
        <p:spPr>
          <a:xfrm>
            <a:off x="2669309" y="1995055"/>
            <a:ext cx="2653254" cy="3731986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3429000"/>
            <a:ext cx="1512168" cy="21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95736" y="0"/>
            <a:ext cx="322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908720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τοξοβόλος έριξε το τόξο του από την κορυφή Α του τριγώνου και ακολούθησε τη διάμεσο. Ποια από τις πιο κάτω γραμμές ακολούθησε;</a:t>
            </a:r>
            <a:endParaRPr lang="en-GB" sz="2400" dirty="0"/>
          </a:p>
        </p:txBody>
      </p:sp>
      <p:sp>
        <p:nvSpPr>
          <p:cNvPr id="7" name="Freeform 6"/>
          <p:cNvSpPr/>
          <p:nvPr/>
        </p:nvSpPr>
        <p:spPr>
          <a:xfrm>
            <a:off x="1331640" y="1484785"/>
            <a:ext cx="3860800" cy="4392488"/>
          </a:xfrm>
          <a:custGeom>
            <a:avLst/>
            <a:gdLst>
              <a:gd name="connsiteX0" fmla="*/ 18472 w 3860800"/>
              <a:gd name="connsiteY0" fmla="*/ 0 h 4544291"/>
              <a:gd name="connsiteX1" fmla="*/ 0 w 3860800"/>
              <a:gd name="connsiteY1" fmla="*/ 4544291 h 4544291"/>
              <a:gd name="connsiteX2" fmla="*/ 3860800 w 3860800"/>
              <a:gd name="connsiteY2" fmla="*/ 2807854 h 4544291"/>
              <a:gd name="connsiteX3" fmla="*/ 18472 w 3860800"/>
              <a:gd name="connsiteY3" fmla="*/ 0 h 454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4544291">
                <a:moveTo>
                  <a:pt x="18472" y="0"/>
                </a:moveTo>
                <a:cubicBezTo>
                  <a:pt x="12315" y="1514764"/>
                  <a:pt x="6157" y="3029527"/>
                  <a:pt x="0" y="4544291"/>
                </a:cubicBezTo>
                <a:lnTo>
                  <a:pt x="3860800" y="2807854"/>
                </a:lnTo>
                <a:lnTo>
                  <a:pt x="18472" y="0"/>
                </a:lnTo>
                <a:close/>
              </a:path>
            </a:pathLst>
          </a:cu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875036" y="3757612"/>
            <a:ext cx="5514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220072" y="3933056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5949280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980728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7368" y="2132856"/>
            <a:ext cx="401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5840" y="3004308"/>
            <a:ext cx="37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660" y="3905348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6" name="Straight Connector 15"/>
          <p:cNvCxnSpPr>
            <a:endCxn id="7" idx="2"/>
          </p:cNvCxnSpPr>
          <p:nvPr/>
        </p:nvCxnSpPr>
        <p:spPr>
          <a:xfrm flipV="1">
            <a:off x="1331640" y="4198844"/>
            <a:ext cx="3860800" cy="382284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3645024"/>
            <a:ext cx="3846907" cy="56984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31640" y="4149080"/>
            <a:ext cx="3846907" cy="65794"/>
          </a:xfrm>
          <a:prstGeom prst="line">
            <a:avLst/>
          </a:prstGeom>
          <a:ln w="222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7" idx="2"/>
          </p:cNvCxnSpPr>
          <p:nvPr/>
        </p:nvCxnSpPr>
        <p:spPr>
          <a:xfrm>
            <a:off x="1331640" y="3212976"/>
            <a:ext cx="3860800" cy="98586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31640" y="2348880"/>
            <a:ext cx="3877390" cy="1859778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25136" y="4365104"/>
            <a:ext cx="401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116760" y="4195260"/>
            <a:ext cx="360040" cy="7200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653" name="Picture 5" descr="στόχος Εικόνες Clipart Δωρεάν τέχνες 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712" y="3475180"/>
            <a:ext cx="432048" cy="43204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54724" y="3419764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3.79366E-7 L -0.42518 -0.08397 " pathEditMode="relative" ptsTypes="AA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Πάμε να δούμε τι είναι ύψος τριγώνου</a:t>
            </a:r>
            <a:endParaRPr lang="en-GB" dirty="0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2348880"/>
            <a:ext cx="1259633" cy="399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316" y="2195628"/>
            <a:ext cx="13620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46223" y="2492897"/>
            <a:ext cx="6003636" cy="2596340"/>
          </a:xfrm>
          <a:custGeom>
            <a:avLst/>
            <a:gdLst>
              <a:gd name="connsiteX0" fmla="*/ 2854036 w 6003636"/>
              <a:gd name="connsiteY0" fmla="*/ 0 h 2521527"/>
              <a:gd name="connsiteX1" fmla="*/ 0 w 6003636"/>
              <a:gd name="connsiteY1" fmla="*/ 2521527 h 2521527"/>
              <a:gd name="connsiteX2" fmla="*/ 6003636 w 6003636"/>
              <a:gd name="connsiteY2" fmla="*/ 2484582 h 2521527"/>
              <a:gd name="connsiteX3" fmla="*/ 2854036 w 6003636"/>
              <a:gd name="connsiteY3" fmla="*/ 0 h 252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636" h="2521527">
                <a:moveTo>
                  <a:pt x="2854036" y="0"/>
                </a:moveTo>
                <a:lnTo>
                  <a:pt x="0" y="2521527"/>
                </a:lnTo>
                <a:lnTo>
                  <a:pt x="6003636" y="2484582"/>
                </a:lnTo>
                <a:lnTo>
                  <a:pt x="2854036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5196" y="2204864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89496" y="2492896"/>
            <a:ext cx="0" cy="25922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01180" y="4869160"/>
            <a:ext cx="0" cy="2160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73472" y="4869160"/>
            <a:ext cx="207640" cy="83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94685" y="0"/>
            <a:ext cx="508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 τριγώνου</a:t>
            </a:r>
            <a:endParaRPr lang="en-US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1736" y="1484784"/>
            <a:ext cx="273630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είναι το ευθύγραμμο τμήμα που ξεκινά από μια κορυφή του τριγώνου και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τέμνει την απέναντι πλευρά κάθετα.</a:t>
            </a:r>
          </a:p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απέναντι πλευρά ονομάζεται βάση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1861189" y="3679382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1" y="2636912"/>
            <a:ext cx="164075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74" name="Picture 2" descr="Tennis Clipart PNG Images | Vector and PSD Files | Free Download on Png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576064" cy="576064"/>
          </a:xfrm>
          <a:prstGeom prst="rect">
            <a:avLst/>
          </a:prstGeom>
          <a:noFill/>
        </p:spPr>
      </p:pic>
      <p:sp>
        <p:nvSpPr>
          <p:cNvPr id="7" name="Isosceles Triangle 6"/>
          <p:cNvSpPr/>
          <p:nvPr/>
        </p:nvSpPr>
        <p:spPr>
          <a:xfrm>
            <a:off x="1475656" y="2492896"/>
            <a:ext cx="6912768" cy="3312368"/>
          </a:xfrm>
          <a:prstGeom prst="triangle">
            <a:avLst>
              <a:gd name="adj" fmla="val 27954"/>
            </a:avLst>
          </a:prstGeom>
          <a:noFill/>
          <a:ln w="666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094685" y="0"/>
            <a:ext cx="508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 τριγώνου</a:t>
            </a:r>
            <a:endParaRPr lang="en-US" sz="5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3768" y="5877272"/>
            <a:ext cx="37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5877272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5936" y="5877272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6" y="5877272"/>
            <a:ext cx="431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608" y="5589240"/>
            <a:ext cx="401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2060848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0432" y="5517232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0112" y="5877272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76256" y="5877272"/>
            <a:ext cx="431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908720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  Γιάννης άφησε την μπάλα να πέσει από την κορυφή Α του τριγώνου και ακολούθησε κάθετη πορεία προς τα κάτω. Ποια από τις πιο κάτω γραμμές ακολούθησε;</a:t>
            </a:r>
            <a:endParaRPr lang="en-GB" sz="2400" dirty="0"/>
          </a:p>
        </p:txBody>
      </p:sp>
      <p:cxnSp>
        <p:nvCxnSpPr>
          <p:cNvPr id="23" name="Straight Connector 22"/>
          <p:cNvCxnSpPr>
            <a:stCxn id="15" idx="2"/>
          </p:cNvCxnSpPr>
          <p:nvPr/>
        </p:nvCxnSpPr>
        <p:spPr>
          <a:xfrm flipH="1">
            <a:off x="2699792" y="2522513"/>
            <a:ext cx="708599" cy="3282751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2"/>
          </p:cNvCxnSpPr>
          <p:nvPr/>
        </p:nvCxnSpPr>
        <p:spPr>
          <a:xfrm>
            <a:off x="3408391" y="2522513"/>
            <a:ext cx="83489" cy="328275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0"/>
          </p:cNvCxnSpPr>
          <p:nvPr/>
        </p:nvCxnSpPr>
        <p:spPr>
          <a:xfrm>
            <a:off x="3408051" y="2492896"/>
            <a:ext cx="762384" cy="3306153"/>
          </a:xfrm>
          <a:prstGeom prst="line">
            <a:avLst/>
          </a:prstGeom>
          <a:ln w="222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0"/>
          </p:cNvCxnSpPr>
          <p:nvPr/>
        </p:nvCxnSpPr>
        <p:spPr>
          <a:xfrm>
            <a:off x="3408051" y="2492896"/>
            <a:ext cx="2377043" cy="329993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2"/>
          </p:cNvCxnSpPr>
          <p:nvPr/>
        </p:nvCxnSpPr>
        <p:spPr>
          <a:xfrm>
            <a:off x="3408391" y="2522513"/>
            <a:ext cx="1451641" cy="3282751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9419E-6 L 0.00798 0.556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1727200" y="646545"/>
            <a:ext cx="4987636" cy="2410691"/>
          </a:xfrm>
          <a:custGeom>
            <a:avLst/>
            <a:gdLst>
              <a:gd name="connsiteX0" fmla="*/ 0 w 4987636"/>
              <a:gd name="connsiteY0" fmla="*/ 2355273 h 2410691"/>
              <a:gd name="connsiteX1" fmla="*/ 4987636 w 4987636"/>
              <a:gd name="connsiteY1" fmla="*/ 2410691 h 2410691"/>
              <a:gd name="connsiteX2" fmla="*/ 2309091 w 4987636"/>
              <a:gd name="connsiteY2" fmla="*/ 0 h 2410691"/>
              <a:gd name="connsiteX3" fmla="*/ 0 w 4987636"/>
              <a:gd name="connsiteY3" fmla="*/ 2355273 h 241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636" h="2410691">
                <a:moveTo>
                  <a:pt x="0" y="2355273"/>
                </a:moveTo>
                <a:lnTo>
                  <a:pt x="4987636" y="2410691"/>
                </a:lnTo>
                <a:lnTo>
                  <a:pt x="2309091" y="0"/>
                </a:lnTo>
                <a:lnTo>
                  <a:pt x="0" y="2355273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23528" y="692696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3429000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www.geogebra.org/m/xggySEnM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4437112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Παρατηρήστε: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κάνει η ευθεία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ΑΔ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του τριγώνου;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56612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Παρατήρηση: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ΑΔ ενώνεται κάθετα με 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282" y="1456718"/>
            <a:ext cx="810750" cy="15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541844">
            <a:off x="3421249" y="2193183"/>
            <a:ext cx="730897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186192">
            <a:off x="4088655" y="2193891"/>
            <a:ext cx="730897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4023644" y="692696"/>
            <a:ext cx="0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 rot="5400000">
            <a:off x="3159213" y="1675315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1920" y="260648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31640" y="2852936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17879" y="2996952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9912" y="2996952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92696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41844">
            <a:off x="3781289" y="2913264"/>
            <a:ext cx="730897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80728"/>
            <a:ext cx="810750" cy="286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86192">
            <a:off x="4448696" y="2985977"/>
            <a:ext cx="730897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1520" y="4437112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Παρατηρήστε: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κάνει η ευθεία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ΑΔ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του τριγώνου;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56612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Παρατήρηση: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ΑΔ ενώνεται κάθετα με 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85818" y="803564"/>
            <a:ext cx="5375564" cy="3121891"/>
          </a:xfrm>
          <a:custGeom>
            <a:avLst/>
            <a:gdLst>
              <a:gd name="connsiteX0" fmla="*/ 0 w 5375564"/>
              <a:gd name="connsiteY0" fmla="*/ 3057236 h 3121891"/>
              <a:gd name="connsiteX1" fmla="*/ 2530764 w 5375564"/>
              <a:gd name="connsiteY1" fmla="*/ 0 h 3121891"/>
              <a:gd name="connsiteX2" fmla="*/ 5375564 w 5375564"/>
              <a:gd name="connsiteY2" fmla="*/ 3121891 h 3121891"/>
              <a:gd name="connsiteX3" fmla="*/ 0 w 5375564"/>
              <a:gd name="connsiteY3" fmla="*/ 3057236 h 312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5564" h="3121891">
                <a:moveTo>
                  <a:pt x="0" y="3057236"/>
                </a:moveTo>
                <a:lnTo>
                  <a:pt x="2530764" y="0"/>
                </a:lnTo>
                <a:lnTo>
                  <a:pt x="5375564" y="3121891"/>
                </a:lnTo>
                <a:lnTo>
                  <a:pt x="0" y="305723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9" idx="1"/>
          </p:cNvCxnSpPr>
          <p:nvPr/>
        </p:nvCxnSpPr>
        <p:spPr>
          <a:xfrm flipH="1">
            <a:off x="4499992" y="803564"/>
            <a:ext cx="16590" cy="30574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11960" y="3645024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9992" y="3573016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11960" y="3645024"/>
            <a:ext cx="0" cy="2160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788024" y="3573016"/>
            <a:ext cx="0" cy="28803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34424" y="332656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7664" y="3645024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81975" y="3645024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83968" y="3861048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3589381" y="2323387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39330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5  </a:t>
            </a:r>
            <a:r>
              <a:rPr lang="en-GB" sz="2400" dirty="0" smtClean="0"/>
              <a:t>cm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436096" y="39330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</a:t>
            </a:r>
            <a:r>
              <a:rPr lang="el-GR" sz="2400" dirty="0" smtClean="0"/>
              <a:t>  </a:t>
            </a:r>
            <a:r>
              <a:rPr lang="en-GB" sz="2400" dirty="0" smtClean="0"/>
              <a:t>cm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2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41844">
            <a:off x="2701170" y="2697239"/>
            <a:ext cx="730897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0542" y="1124744"/>
            <a:ext cx="810750" cy="255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51520" y="4437112"/>
            <a:ext cx="86409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Παρατηρήστε: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κάνει η ευθεία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ΑΔ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του τριγώνου;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5661248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Παρατήρηση: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ΑΔ ενώνεται κάθετα με την πλευρά 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133" descr="http://netanimations.net/an_arro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86192">
            <a:off x="3440584" y="2697945"/>
            <a:ext cx="730897" cy="44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1524000" y="988291"/>
            <a:ext cx="6169891" cy="2743200"/>
          </a:xfrm>
          <a:custGeom>
            <a:avLst/>
            <a:gdLst>
              <a:gd name="connsiteX0" fmla="*/ 0 w 6169891"/>
              <a:gd name="connsiteY0" fmla="*/ 2669309 h 2743200"/>
              <a:gd name="connsiteX1" fmla="*/ 1985818 w 6169891"/>
              <a:gd name="connsiteY1" fmla="*/ 0 h 2743200"/>
              <a:gd name="connsiteX2" fmla="*/ 6169891 w 6169891"/>
              <a:gd name="connsiteY2" fmla="*/ 2743200 h 2743200"/>
              <a:gd name="connsiteX3" fmla="*/ 0 w 6169891"/>
              <a:gd name="connsiteY3" fmla="*/ 266930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9891" h="2743200">
                <a:moveTo>
                  <a:pt x="0" y="2669309"/>
                </a:moveTo>
                <a:lnTo>
                  <a:pt x="1985818" y="0"/>
                </a:lnTo>
                <a:lnTo>
                  <a:pt x="6169891" y="2743200"/>
                </a:lnTo>
                <a:lnTo>
                  <a:pt x="0" y="266930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491880" y="1052736"/>
            <a:ext cx="16590" cy="259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47864" y="404664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15616" y="3645024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6336" y="3645024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5856" y="3717032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5400000">
            <a:off x="2653277" y="2179371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14472" y="3451068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02504" y="3379060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14472" y="3451068"/>
            <a:ext cx="0" cy="2160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90536" y="3379060"/>
            <a:ext cx="0" cy="28803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8</a:t>
            </a:r>
            <a:r>
              <a:rPr lang="el-GR" sz="2400" dirty="0" smtClean="0"/>
              <a:t>  </a:t>
            </a:r>
            <a:r>
              <a:rPr lang="en-GB" sz="2400" dirty="0" smtClean="0"/>
              <a:t>cm</a:t>
            </a: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835696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</a:t>
            </a:r>
            <a:r>
              <a:rPr lang="el-GR" sz="2400" dirty="0" smtClean="0"/>
              <a:t>  </a:t>
            </a:r>
            <a:r>
              <a:rPr lang="en-GB" sz="2400" dirty="0" smtClean="0"/>
              <a:t>cm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57346" name="Picture 2" descr="Αποτέλεσμα εικόνας για ΟΞΕΊΑ ΓΩΝΊ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5646"/>
            <a:ext cx="8568952" cy="5543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0"/>
            <a:ext cx="80202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Τα είδη των γωνιών καθορίζονται </a:t>
            </a:r>
          </a:p>
          <a:p>
            <a:pPr algn="ctr"/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από την ορθή γωνία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3097" y="1124744"/>
            <a:ext cx="536202" cy="32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4279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10589" y="0"/>
            <a:ext cx="5340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Τι παρατηρείτε;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543" y="5589240"/>
            <a:ext cx="845308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ευθεία ΑΔ τέμνει </a:t>
            </a:r>
            <a:r>
              <a:rPr lang="el-GR" sz="2800" b="1" i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κάθετα</a:t>
            </a:r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στην πλευρά ΒΓ. </a:t>
            </a:r>
          </a:p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Είναι το </a:t>
            </a:r>
            <a:r>
              <a:rPr lang="el-GR" sz="28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της.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933197" y="2395395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685725" y="3043467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674" y="3184983"/>
            <a:ext cx="536202" cy="103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979712" y="4149080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67744" y="4077072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979712" y="4149080"/>
            <a:ext cx="0" cy="2160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55776" y="4077072"/>
            <a:ext cx="0" cy="28803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600364" y="988291"/>
            <a:ext cx="3703781" cy="3398982"/>
          </a:xfrm>
          <a:custGeom>
            <a:avLst/>
            <a:gdLst>
              <a:gd name="connsiteX0" fmla="*/ 1681018 w 3703781"/>
              <a:gd name="connsiteY0" fmla="*/ 0 h 3398982"/>
              <a:gd name="connsiteX1" fmla="*/ 0 w 3703781"/>
              <a:gd name="connsiteY1" fmla="*/ 3362036 h 3398982"/>
              <a:gd name="connsiteX2" fmla="*/ 3703781 w 3703781"/>
              <a:gd name="connsiteY2" fmla="*/ 3398982 h 3398982"/>
              <a:gd name="connsiteX3" fmla="*/ 1681018 w 3703781"/>
              <a:gd name="connsiteY3" fmla="*/ 0 h 339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3781" h="3398982">
                <a:moveTo>
                  <a:pt x="1681018" y="0"/>
                </a:moveTo>
                <a:lnTo>
                  <a:pt x="0" y="3362036"/>
                </a:lnTo>
                <a:lnTo>
                  <a:pt x="3703781" y="3398982"/>
                </a:lnTo>
                <a:lnTo>
                  <a:pt x="1681018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7" idx="0"/>
          </p:cNvCxnSpPr>
          <p:nvPr/>
        </p:nvCxnSpPr>
        <p:spPr>
          <a:xfrm flipH="1">
            <a:off x="2267744" y="988291"/>
            <a:ext cx="13639" cy="33768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32248" y="620688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4149080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9952" y="4293096"/>
            <a:ext cx="3497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4365104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1800" y="45091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4</a:t>
            </a:r>
            <a:r>
              <a:rPr lang="el-GR" sz="2400" dirty="0" smtClean="0"/>
              <a:t>  </a:t>
            </a:r>
            <a:r>
              <a:rPr lang="en-GB" sz="2400" dirty="0" smtClean="0"/>
              <a:t>cm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44371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</a:t>
            </a:r>
            <a:r>
              <a:rPr lang="el-GR" sz="2400" dirty="0" smtClean="0"/>
              <a:t>  </a:t>
            </a:r>
            <a:r>
              <a:rPr lang="en-GB" sz="2400" dirty="0" smtClean="0"/>
              <a:t>cm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l-GR" u="sng" dirty="0" smtClean="0"/>
              <a:t>Τι είναι ύψος τριγώνου;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148879" y="543400"/>
            <a:ext cx="88924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είναι το ευθύγραμμο τμήμα που ξεκινά από μια κορυφή του τριγώνου και 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τέμνει την απέναντι πλευρά κάθετα.</a:t>
            </a:r>
          </a:p>
          <a:p>
            <a:pPr algn="ctr"/>
            <a:r>
              <a:rPr lang="el-G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 απέναντι πλευρά ονομάζεται βάση</a:t>
            </a:r>
            <a:r>
              <a:rPr lang="el-G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509120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Πώς δείχνουν το ύψος οι μαθηματικοί;</a:t>
            </a:r>
            <a:endParaRPr lang="en-GB" sz="2800" dirty="0"/>
          </a:p>
        </p:txBody>
      </p:sp>
      <p:pic>
        <p:nvPicPr>
          <p:cNvPr id="7" name="Picture 11" descr="Αποτέλεσμα εικόνας για ύψος τριγών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3312368" cy="3299109"/>
          </a:xfrm>
          <a:prstGeom prst="rect">
            <a:avLst/>
          </a:prstGeom>
          <a:noFill/>
        </p:spPr>
      </p:pic>
      <p:sp>
        <p:nvSpPr>
          <p:cNvPr id="8" name="Half Frame 7"/>
          <p:cNvSpPr/>
          <p:nvPr/>
        </p:nvSpPr>
        <p:spPr>
          <a:xfrm>
            <a:off x="5654760" y="5698572"/>
            <a:ext cx="288032" cy="360040"/>
          </a:xfrm>
          <a:prstGeom prst="halfFrame">
            <a:avLst>
              <a:gd name="adj1" fmla="val 17136"/>
              <a:gd name="adj2" fmla="val 17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Ποιο γεωμετρικό όργανο θα μας βοηθήσει να βρούμε το </a:t>
            </a:r>
            <a:r>
              <a:rPr lang="el-GR" sz="3600" b="1" u="sng" dirty="0" smtClean="0">
                <a:solidFill>
                  <a:srgbClr val="FF0000"/>
                </a:solidFill>
              </a:rPr>
              <a:t>ύψος</a:t>
            </a:r>
            <a:r>
              <a:rPr lang="el-GR" sz="3600" dirty="0" smtClean="0"/>
              <a:t> του τριγώνου στην πλευρά ΒΓ;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496944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71800" y="5959309"/>
            <a:ext cx="551907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θα </a:t>
            </a:r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μας εξηγήσει </a:t>
            </a:r>
          </a:p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πώς θα </a:t>
            </a:r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ζωγραφίσει το ύψος;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0072" y="2132856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3848" y="5229200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4288" y="5229200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444" y="2780928"/>
            <a:ext cx="1066909" cy="27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635896" y="2708920"/>
            <a:ext cx="3456384" cy="2803484"/>
          </a:xfrm>
          <a:custGeom>
            <a:avLst/>
            <a:gdLst>
              <a:gd name="connsiteX0" fmla="*/ 2604654 w 2604654"/>
              <a:gd name="connsiteY0" fmla="*/ 2096655 h 2115127"/>
              <a:gd name="connsiteX1" fmla="*/ 0 w 2604654"/>
              <a:gd name="connsiteY1" fmla="*/ 2115127 h 2115127"/>
              <a:gd name="connsiteX2" fmla="*/ 1348509 w 2604654"/>
              <a:gd name="connsiteY2" fmla="*/ 0 h 2115127"/>
              <a:gd name="connsiteX3" fmla="*/ 2604654 w 2604654"/>
              <a:gd name="connsiteY3" fmla="*/ 2096655 h 21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4654" h="2115127">
                <a:moveTo>
                  <a:pt x="2604654" y="2096655"/>
                </a:moveTo>
                <a:lnTo>
                  <a:pt x="0" y="2115127"/>
                </a:lnTo>
                <a:lnTo>
                  <a:pt x="1348509" y="0"/>
                </a:lnTo>
                <a:lnTo>
                  <a:pt x="2604654" y="2096655"/>
                </a:lnTo>
                <a:close/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6" idx="2"/>
          </p:cNvCxnSpPr>
          <p:nvPr/>
        </p:nvCxnSpPr>
        <p:spPr>
          <a:xfrm>
            <a:off x="5425372" y="2708920"/>
            <a:ext cx="10724" cy="280831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8064" y="5266144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36096" y="5194136"/>
            <a:ext cx="28803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48064" y="5266144"/>
            <a:ext cx="0" cy="2160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24128" y="5194136"/>
            <a:ext cx="0" cy="28803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6200000">
            <a:off x="4597493" y="4195595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0072" y="5371336"/>
            <a:ext cx="460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772816"/>
            <a:ext cx="1453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Κορυφή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0606" y="5733256"/>
            <a:ext cx="10207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βάση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0.00208 L -0.24392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1844824"/>
            <a:ext cx="20882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0"/>
            <a:ext cx="88569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φέρει το ύψος πάνω στην πλευρά ΒΓ;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691680" y="1830395"/>
            <a:ext cx="5976664" cy="4032448"/>
          </a:xfrm>
          <a:prstGeom prst="triangle">
            <a:avLst>
              <a:gd name="adj" fmla="val 314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  <a:endCxn id="6" idx="3"/>
          </p:cNvCxnSpPr>
          <p:nvPr/>
        </p:nvCxnSpPr>
        <p:spPr>
          <a:xfrm>
            <a:off x="3573313" y="1830395"/>
            <a:ext cx="0" cy="40324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75856" y="1196752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5733256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68344" y="5661248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613324" y="3849847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3131840" y="5301208"/>
            <a:ext cx="504056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3563888" y="5157192"/>
            <a:ext cx="432048" cy="648072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3400" y="5805264"/>
            <a:ext cx="460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3808" y="908720"/>
            <a:ext cx="1453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Κορυφή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1840" y="6237312"/>
            <a:ext cx="10207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βάση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2.28776E-6 L -0.37795 -2.2877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16" grpId="0"/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00809"/>
            <a:ext cx="20882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1691680" y="1830395"/>
            <a:ext cx="5976664" cy="4032448"/>
          </a:xfrm>
          <a:prstGeom prst="triangle">
            <a:avLst>
              <a:gd name="adj" fmla="val 650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stCxn id="6" idx="0"/>
            <a:endCxn id="6" idx="3"/>
          </p:cNvCxnSpPr>
          <p:nvPr/>
        </p:nvCxnSpPr>
        <p:spPr>
          <a:xfrm>
            <a:off x="5579380" y="1830395"/>
            <a:ext cx="0" cy="40324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64088" y="1196752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5517232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0352" y="5373216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4597493" y="3403507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5092078" y="5301208"/>
            <a:ext cx="504056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5580112" y="5157192"/>
            <a:ext cx="432048" cy="648072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188640"/>
            <a:ext cx="288032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φέρει το ύψος πάνω στην πλευρά ΒΓ;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φτιάχνουμε το ύψος σε ένα τρίγωνο;</a:t>
            </a:r>
            <a:endParaRPr lang="en-GB" dirty="0"/>
          </a:p>
        </p:txBody>
      </p:sp>
      <p:pic>
        <p:nvPicPr>
          <p:cNvPr id="260098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565603" cy="237626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5013176"/>
            <a:ext cx="84969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Στη διερεύνηση θα μελετήσουμε πώς φέρνουμε το ύψος στα διάφορα είδη τριγώνων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172400" y="58772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93" y="2148878"/>
            <a:ext cx="2736304" cy="39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2736304" cy="39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736304" cy="394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584" y="0"/>
            <a:ext cx="74892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Πάμε να διερευνήσουμε πώς </a:t>
            </a:r>
          </a:p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αλλάζει το ύψος</a:t>
            </a:r>
          </a:p>
          <a:p>
            <a:pPr algn="ctr"/>
            <a:r>
              <a:rPr lang="el-GR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ανάλογα με το είδος του τριγώνου.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6093296"/>
            <a:ext cx="21054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οξυγώνιο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6113648"/>
            <a:ext cx="2432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ορθογώνιο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6165304"/>
            <a:ext cx="2700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αμβλυγώνιο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9" y="2535108"/>
            <a:ext cx="1656184" cy="319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>
          <a:xfrm>
            <a:off x="179512" y="2492896"/>
            <a:ext cx="2448272" cy="3240360"/>
          </a:xfrm>
          <a:prstGeom prst="triangle">
            <a:avLst>
              <a:gd name="adj" fmla="val 49913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5" idx="0"/>
            <a:endCxn id="5" idx="3"/>
          </p:cNvCxnSpPr>
          <p:nvPr/>
        </p:nvCxnSpPr>
        <p:spPr>
          <a:xfrm>
            <a:off x="1401518" y="2492896"/>
            <a:ext cx="0" cy="32403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241" y="2564904"/>
            <a:ext cx="1656184" cy="31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3587110" y="2523274"/>
            <a:ext cx="0" cy="31957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564904"/>
            <a:ext cx="1656184" cy="319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>
            <a:off x="6010029" y="2522692"/>
            <a:ext cx="0" cy="32403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990253" y="2509935"/>
            <a:ext cx="2407298" cy="3219061"/>
          </a:xfrm>
          <a:custGeom>
            <a:avLst/>
            <a:gdLst>
              <a:gd name="connsiteX0" fmla="*/ 783771 w 2407298"/>
              <a:gd name="connsiteY0" fmla="*/ 3209730 h 3219061"/>
              <a:gd name="connsiteX1" fmla="*/ 2407298 w 2407298"/>
              <a:gd name="connsiteY1" fmla="*/ 3219061 h 3219061"/>
              <a:gd name="connsiteX2" fmla="*/ 0 w 2407298"/>
              <a:gd name="connsiteY2" fmla="*/ 0 h 3219061"/>
              <a:gd name="connsiteX3" fmla="*/ 783771 w 2407298"/>
              <a:gd name="connsiteY3" fmla="*/ 3209730 h 32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7298" h="3219061">
                <a:moveTo>
                  <a:pt x="783771" y="3209730"/>
                </a:moveTo>
                <a:lnTo>
                  <a:pt x="2407298" y="3219061"/>
                </a:lnTo>
                <a:lnTo>
                  <a:pt x="0" y="0"/>
                </a:lnTo>
                <a:lnTo>
                  <a:pt x="783771" y="3209730"/>
                </a:lnTo>
                <a:close/>
              </a:path>
            </a:pathLst>
          </a:cu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3563888" y="2492896"/>
            <a:ext cx="1800200" cy="3240360"/>
          </a:xfrm>
          <a:prstGeom prst="triangle">
            <a:avLst>
              <a:gd name="adj" fmla="val 230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>
            <a:endCxn id="19" idx="0"/>
          </p:cNvCxnSpPr>
          <p:nvPr/>
        </p:nvCxnSpPr>
        <p:spPr>
          <a:xfrm flipV="1">
            <a:off x="6012160" y="5719666"/>
            <a:ext cx="761864" cy="13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18882" y="2001836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91634" y="5517232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8623" y="5524588"/>
            <a:ext cx="3497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360" y="5879152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82300" y="5874540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035672" y="587727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1329180" y="58606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628492" y="58606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1928668" y="58745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217628" y="58921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114860" y="587743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2522252" y="58921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3720944" y="5883776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011884" y="587916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365256" y="58818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4658764" y="586530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958076" y="586530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5258252" y="58791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3481388" y="588206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6185524" y="5936284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6476464" y="5931672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6829836" y="593440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7123344" y="59178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422656" y="59178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7722832" y="593167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8011792" y="59492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5909024" y="59345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8316416" y="59492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3419872" y="1988840"/>
            <a:ext cx="4090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16672" y="5373216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92080" y="5373216"/>
            <a:ext cx="373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796136" y="2060848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44208" y="5517232"/>
            <a:ext cx="396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388424" y="5445224"/>
            <a:ext cx="431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4" name="Half Frame 63"/>
          <p:cNvSpPr/>
          <p:nvPr/>
        </p:nvSpPr>
        <p:spPr>
          <a:xfrm>
            <a:off x="925420" y="5157192"/>
            <a:ext cx="504056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Half Frame 64"/>
          <p:cNvSpPr/>
          <p:nvPr/>
        </p:nvSpPr>
        <p:spPr>
          <a:xfrm flipH="1">
            <a:off x="3635896" y="5157192"/>
            <a:ext cx="432048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Half Frame 65"/>
          <p:cNvSpPr/>
          <p:nvPr/>
        </p:nvSpPr>
        <p:spPr>
          <a:xfrm flipH="1">
            <a:off x="5977096" y="5157192"/>
            <a:ext cx="432048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733256"/>
            <a:ext cx="866226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00808"/>
            <a:ext cx="20882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188640"/>
            <a:ext cx="88569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 φέρει το ύψος πάνω στην πλευρά ΒΓ;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948264" y="1700808"/>
            <a:ext cx="0" cy="410445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628800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04248" y="1052736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373216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2040" y="5301208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965645" y="3691539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6444208" y="5301208"/>
            <a:ext cx="504056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6948264" y="5157192"/>
            <a:ext cx="432048" cy="648072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3568" y="1700808"/>
            <a:ext cx="6270171" cy="4133461"/>
          </a:xfrm>
          <a:custGeom>
            <a:avLst/>
            <a:gdLst>
              <a:gd name="connsiteX0" fmla="*/ 6270171 w 6270171"/>
              <a:gd name="connsiteY0" fmla="*/ 0 h 4133461"/>
              <a:gd name="connsiteX1" fmla="*/ 0 w 6270171"/>
              <a:gd name="connsiteY1" fmla="*/ 4133461 h 4133461"/>
              <a:gd name="connsiteX2" fmla="*/ 3993502 w 6270171"/>
              <a:gd name="connsiteY2" fmla="*/ 4133461 h 4133461"/>
              <a:gd name="connsiteX3" fmla="*/ 6270171 w 6270171"/>
              <a:gd name="connsiteY3" fmla="*/ 0 h 41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171" h="4133461">
                <a:moveTo>
                  <a:pt x="6270171" y="0"/>
                </a:moveTo>
                <a:lnTo>
                  <a:pt x="0" y="4133461"/>
                </a:lnTo>
                <a:lnTo>
                  <a:pt x="3993502" y="4133461"/>
                </a:lnTo>
                <a:lnTo>
                  <a:pt x="6270171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17" idx="2"/>
          </p:cNvCxnSpPr>
          <p:nvPr/>
        </p:nvCxnSpPr>
        <p:spPr>
          <a:xfrm flipV="1">
            <a:off x="4677072" y="5805264"/>
            <a:ext cx="4287416" cy="2900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733256"/>
            <a:ext cx="779816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19672" y="1628800"/>
            <a:ext cx="18002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419872" y="1628800"/>
            <a:ext cx="0" cy="417646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628800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47864" y="980728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5229200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4288" y="5229200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437253" y="3619531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2915816" y="5229200"/>
            <a:ext cx="504056" cy="576064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3419872" y="5085184"/>
            <a:ext cx="432048" cy="648072"/>
          </a:xfrm>
          <a:prstGeom prst="halfFrame">
            <a:avLst>
              <a:gd name="adj1" fmla="val 9269"/>
              <a:gd name="adj2" fmla="val 74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flipH="1">
            <a:off x="3419872" y="1628800"/>
            <a:ext cx="3744416" cy="4133461"/>
          </a:xfrm>
          <a:custGeom>
            <a:avLst/>
            <a:gdLst>
              <a:gd name="connsiteX0" fmla="*/ 6270171 w 6270171"/>
              <a:gd name="connsiteY0" fmla="*/ 0 h 4133461"/>
              <a:gd name="connsiteX1" fmla="*/ 0 w 6270171"/>
              <a:gd name="connsiteY1" fmla="*/ 4133461 h 4133461"/>
              <a:gd name="connsiteX2" fmla="*/ 3993502 w 6270171"/>
              <a:gd name="connsiteY2" fmla="*/ 4133461 h 4133461"/>
              <a:gd name="connsiteX3" fmla="*/ 6270171 w 6270171"/>
              <a:gd name="connsiteY3" fmla="*/ 0 h 413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171" h="4133461">
                <a:moveTo>
                  <a:pt x="6270171" y="0"/>
                </a:moveTo>
                <a:lnTo>
                  <a:pt x="0" y="4133461"/>
                </a:lnTo>
                <a:lnTo>
                  <a:pt x="3993502" y="4133461"/>
                </a:lnTo>
                <a:lnTo>
                  <a:pt x="6270171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47664" y="5771356"/>
            <a:ext cx="324036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7504" y="0"/>
            <a:ext cx="88569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 φέρει το ύψος πάνω στην πλευρά ΒΓ;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7"/>
            <a:ext cx="570907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96336" y="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29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4667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9"/>
            <a:ext cx="91440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3140968"/>
            <a:ext cx="5112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www.geogebra.org/m/eSNSaNxC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4437111"/>
            <a:ext cx="1800200" cy="2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157192"/>
            <a:ext cx="2780531" cy="134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653136"/>
            <a:ext cx="286438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l-GR" b="1" u="sng" dirty="0" smtClean="0"/>
              <a:t>Είδη τριγώνων</a:t>
            </a:r>
            <a:endParaRPr lang="en-GB" b="1" u="sng" dirty="0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066800"/>
            <a:ext cx="5135563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Ανάλογα με τις γωνίες τους τα τρίγωνα χωρίζονται σε: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α) </a:t>
            </a:r>
            <a:r>
              <a:rPr lang="el-GR" sz="3600" b="1" u="sng" dirty="0" smtClean="0">
                <a:solidFill>
                  <a:srgbClr val="FF0000"/>
                </a:solidFill>
              </a:rPr>
              <a:t>Οξυγώνια</a:t>
            </a:r>
            <a:r>
              <a:rPr lang="el-GR" sz="3600" b="1" dirty="0" smtClean="0">
                <a:solidFill>
                  <a:srgbClr val="FF0000"/>
                </a:solidFill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</a:rPr>
              <a:t> Όλες οι γωνίες τους είναι οξείες.</a:t>
            </a:r>
          </a:p>
          <a:p>
            <a:pPr eaLnBrk="1" hangingPunct="1">
              <a:lnSpc>
                <a:spcPct val="90000"/>
              </a:lnSpc>
            </a:pPr>
            <a:endParaRPr lang="el-GR" sz="14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β) </a:t>
            </a:r>
            <a:r>
              <a:rPr lang="el-GR" sz="3600" b="1" u="sng" dirty="0" smtClean="0">
                <a:solidFill>
                  <a:srgbClr val="003300"/>
                </a:solidFill>
              </a:rPr>
              <a:t>Ορθογώνια</a:t>
            </a:r>
            <a:r>
              <a:rPr lang="el-GR" sz="2800" b="1" dirty="0" smtClean="0">
                <a:solidFill>
                  <a:srgbClr val="003300"/>
                </a:solidFill>
              </a:rPr>
              <a:t>: Έχουν μια ορθή γωνία.</a:t>
            </a:r>
          </a:p>
          <a:p>
            <a:pPr eaLnBrk="1" hangingPunct="1">
              <a:lnSpc>
                <a:spcPct val="90000"/>
              </a:lnSpc>
            </a:pPr>
            <a:endParaRPr lang="el-GR" sz="1400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γ)</a:t>
            </a:r>
            <a:r>
              <a:rPr lang="el-GR" sz="2800" dirty="0" smtClean="0">
                <a:solidFill>
                  <a:srgbClr val="008000"/>
                </a:solidFill>
              </a:rPr>
              <a:t> </a:t>
            </a:r>
            <a:r>
              <a:rPr lang="el-GR" sz="3600" b="1" u="sng" dirty="0" smtClean="0">
                <a:solidFill>
                  <a:srgbClr val="663300"/>
                </a:solidFill>
              </a:rPr>
              <a:t>Αμβλυγώνια</a:t>
            </a:r>
            <a:r>
              <a:rPr lang="el-GR" sz="2800" b="1" dirty="0" smtClean="0">
                <a:solidFill>
                  <a:srgbClr val="663300"/>
                </a:solidFill>
              </a:rPr>
              <a:t>: Έχουν μια αμβλεία γωνία.</a:t>
            </a:r>
            <a:endParaRPr lang="en-GB" sz="2800" b="1" dirty="0" smtClean="0">
              <a:solidFill>
                <a:srgbClr val="663300"/>
              </a:solidFill>
            </a:endParaRPr>
          </a:p>
        </p:txBody>
      </p:sp>
      <p:pic>
        <p:nvPicPr>
          <p:cNvPr id="19460" name="Picture 7" descr="C:\My Documents\My Pictures\Koρίτσι 3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115616" cy="1252858"/>
          </a:xfrm>
          <a:noFill/>
        </p:spPr>
      </p:pic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467544" y="3356992"/>
            <a:ext cx="3037656" cy="1062608"/>
          </a:xfrm>
          <a:prstGeom prst="rtTriangl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1475656" y="1268760"/>
            <a:ext cx="1398240" cy="1326232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107504" y="5373216"/>
            <a:ext cx="3384376" cy="792088"/>
          </a:xfrm>
          <a:prstGeom prst="flowChartExtra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17" descr="5ar04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864096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 descr="8ar04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657600"/>
            <a:ext cx="15240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9" descr="5ar04a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486400"/>
            <a:ext cx="533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2051720" y="1484784"/>
            <a:ext cx="242596" cy="36976"/>
          </a:xfrm>
          <a:custGeom>
            <a:avLst/>
            <a:gdLst>
              <a:gd name="connsiteX0" fmla="*/ 0 w 242596"/>
              <a:gd name="connsiteY0" fmla="*/ 18661 h 36976"/>
              <a:gd name="connsiteX1" fmla="*/ 233266 w 242596"/>
              <a:gd name="connsiteY1" fmla="*/ 18661 h 36976"/>
              <a:gd name="connsiteX2" fmla="*/ 242596 w 242596"/>
              <a:gd name="connsiteY2" fmla="*/ 0 h 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96" h="36976">
                <a:moveTo>
                  <a:pt x="0" y="18661"/>
                </a:moveTo>
                <a:cubicBezTo>
                  <a:pt x="79583" y="24783"/>
                  <a:pt x="153899" y="36976"/>
                  <a:pt x="233266" y="18661"/>
                </a:cubicBezTo>
                <a:cubicBezTo>
                  <a:pt x="240042" y="17097"/>
                  <a:pt x="239486" y="6220"/>
                  <a:pt x="242596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1601010" y="2383564"/>
            <a:ext cx="98585" cy="195943"/>
          </a:xfrm>
          <a:custGeom>
            <a:avLst/>
            <a:gdLst>
              <a:gd name="connsiteX0" fmla="*/ 0 w 98585"/>
              <a:gd name="connsiteY0" fmla="*/ 0 h 195943"/>
              <a:gd name="connsiteX1" fmla="*/ 65315 w 98585"/>
              <a:gd name="connsiteY1" fmla="*/ 37323 h 195943"/>
              <a:gd name="connsiteX2" fmla="*/ 74645 w 98585"/>
              <a:gd name="connsiteY2" fmla="*/ 65315 h 195943"/>
              <a:gd name="connsiteX3" fmla="*/ 93307 w 98585"/>
              <a:gd name="connsiteY3" fmla="*/ 83976 h 195943"/>
              <a:gd name="connsiteX4" fmla="*/ 93307 w 98585"/>
              <a:gd name="connsiteY4" fmla="*/ 195943 h 19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85" h="195943">
                <a:moveTo>
                  <a:pt x="0" y="0"/>
                </a:moveTo>
                <a:cubicBezTo>
                  <a:pt x="35718" y="8930"/>
                  <a:pt x="43080" y="3969"/>
                  <a:pt x="65315" y="37323"/>
                </a:cubicBezTo>
                <a:cubicBezTo>
                  <a:pt x="70771" y="45507"/>
                  <a:pt x="69585" y="56881"/>
                  <a:pt x="74645" y="65315"/>
                </a:cubicBezTo>
                <a:cubicBezTo>
                  <a:pt x="79171" y="72858"/>
                  <a:pt x="92063" y="75267"/>
                  <a:pt x="93307" y="83976"/>
                </a:cubicBezTo>
                <a:cubicBezTo>
                  <a:pt x="98585" y="120923"/>
                  <a:pt x="93307" y="158621"/>
                  <a:pt x="93307" y="195943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555776" y="2392895"/>
            <a:ext cx="208548" cy="214604"/>
          </a:xfrm>
          <a:custGeom>
            <a:avLst/>
            <a:gdLst>
              <a:gd name="connsiteX0" fmla="*/ 208548 w 208548"/>
              <a:gd name="connsiteY0" fmla="*/ 0 h 214604"/>
              <a:gd name="connsiteX1" fmla="*/ 105911 w 208548"/>
              <a:gd name="connsiteY1" fmla="*/ 9330 h 214604"/>
              <a:gd name="connsiteX2" fmla="*/ 77919 w 208548"/>
              <a:gd name="connsiteY2" fmla="*/ 18661 h 214604"/>
              <a:gd name="connsiteX3" fmla="*/ 59258 w 208548"/>
              <a:gd name="connsiteY3" fmla="*/ 46653 h 214604"/>
              <a:gd name="connsiteX4" fmla="*/ 31266 w 208548"/>
              <a:gd name="connsiteY4" fmla="*/ 74645 h 214604"/>
              <a:gd name="connsiteX5" fmla="*/ 21935 w 208548"/>
              <a:gd name="connsiteY5" fmla="*/ 167951 h 214604"/>
              <a:gd name="connsiteX6" fmla="*/ 49927 w 208548"/>
              <a:gd name="connsiteY6" fmla="*/ 186612 h 214604"/>
              <a:gd name="connsiteX7" fmla="*/ 59258 w 208548"/>
              <a:gd name="connsiteY7" fmla="*/ 214604 h 2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8" h="214604">
                <a:moveTo>
                  <a:pt x="208548" y="0"/>
                </a:moveTo>
                <a:cubicBezTo>
                  <a:pt x="174336" y="3110"/>
                  <a:pt x="139919" y="4472"/>
                  <a:pt x="105911" y="9330"/>
                </a:cubicBezTo>
                <a:cubicBezTo>
                  <a:pt x="96174" y="10721"/>
                  <a:pt x="85599" y="12517"/>
                  <a:pt x="77919" y="18661"/>
                </a:cubicBezTo>
                <a:cubicBezTo>
                  <a:pt x="69162" y="25666"/>
                  <a:pt x="66437" y="38038"/>
                  <a:pt x="59258" y="46653"/>
                </a:cubicBezTo>
                <a:cubicBezTo>
                  <a:pt x="50810" y="56790"/>
                  <a:pt x="40597" y="65314"/>
                  <a:pt x="31266" y="74645"/>
                </a:cubicBezTo>
                <a:cubicBezTo>
                  <a:pt x="20567" y="106742"/>
                  <a:pt x="0" y="135048"/>
                  <a:pt x="21935" y="167951"/>
                </a:cubicBezTo>
                <a:cubicBezTo>
                  <a:pt x="28155" y="177282"/>
                  <a:pt x="40596" y="180392"/>
                  <a:pt x="49927" y="186612"/>
                </a:cubicBezTo>
                <a:lnTo>
                  <a:pt x="59258" y="214604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alf Frame 14"/>
          <p:cNvSpPr/>
          <p:nvPr/>
        </p:nvSpPr>
        <p:spPr>
          <a:xfrm flipH="1">
            <a:off x="467544" y="4149080"/>
            <a:ext cx="216024" cy="288032"/>
          </a:xfrm>
          <a:prstGeom prst="halfFrame">
            <a:avLst>
              <a:gd name="adj1" fmla="val 11120"/>
              <a:gd name="adj2" fmla="val 148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75657" y="5445224"/>
            <a:ext cx="360040" cy="108984"/>
          </a:xfrm>
          <a:custGeom>
            <a:avLst/>
            <a:gdLst>
              <a:gd name="connsiteX0" fmla="*/ 0 w 242596"/>
              <a:gd name="connsiteY0" fmla="*/ 18661 h 36976"/>
              <a:gd name="connsiteX1" fmla="*/ 233266 w 242596"/>
              <a:gd name="connsiteY1" fmla="*/ 18661 h 36976"/>
              <a:gd name="connsiteX2" fmla="*/ 242596 w 242596"/>
              <a:gd name="connsiteY2" fmla="*/ 0 h 3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596" h="36976">
                <a:moveTo>
                  <a:pt x="0" y="18661"/>
                </a:moveTo>
                <a:cubicBezTo>
                  <a:pt x="79583" y="24783"/>
                  <a:pt x="153899" y="36976"/>
                  <a:pt x="233266" y="18661"/>
                </a:cubicBezTo>
                <a:cubicBezTo>
                  <a:pt x="240042" y="17097"/>
                  <a:pt x="239486" y="6220"/>
                  <a:pt x="242596" y="0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</a:t>
            </a:r>
          </a:p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ζωγραφίσει το ύψος που ξεκινά από τις κορυφές Α, Β και Γ  στα πιο κάτω τρίγωνα;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62" y="1124744"/>
            <a:ext cx="9172462" cy="56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251520" y="2708920"/>
            <a:ext cx="2304256" cy="2592288"/>
          </a:xfrm>
          <a:prstGeom prst="triangle">
            <a:avLst/>
          </a:prstGeom>
          <a:noFill/>
          <a:ln w="476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3275856" y="2708920"/>
            <a:ext cx="1656184" cy="2592288"/>
          </a:xfrm>
          <a:prstGeom prst="triangle">
            <a:avLst>
              <a:gd name="adj" fmla="val 215"/>
            </a:avLst>
          </a:pr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6058815" y="2780928"/>
            <a:ext cx="2808514" cy="2304256"/>
          </a:xfrm>
          <a:custGeom>
            <a:avLst/>
            <a:gdLst>
              <a:gd name="connsiteX0" fmla="*/ 0 w 2808514"/>
              <a:gd name="connsiteY0" fmla="*/ 0 h 2108719"/>
              <a:gd name="connsiteX1" fmla="*/ 1166327 w 2808514"/>
              <a:gd name="connsiteY1" fmla="*/ 2099388 h 2108719"/>
              <a:gd name="connsiteX2" fmla="*/ 2808514 w 2808514"/>
              <a:gd name="connsiteY2" fmla="*/ 2108719 h 2108719"/>
              <a:gd name="connsiteX3" fmla="*/ 0 w 2808514"/>
              <a:gd name="connsiteY3" fmla="*/ 0 h 210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8514" h="2108719">
                <a:moveTo>
                  <a:pt x="0" y="0"/>
                </a:moveTo>
                <a:lnTo>
                  <a:pt x="1166327" y="2099388"/>
                </a:lnTo>
                <a:lnTo>
                  <a:pt x="2808514" y="2108719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87624" y="2204864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9832" y="2204864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03410" y="2204864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96" y="55189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6120" y="5514336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97132" y="55170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35224" y="55097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360648" y="55097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577700" y="552357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430184" y="530071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394412" y="5301208"/>
            <a:ext cx="72008" cy="50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905844" y="5296104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118272" y="530534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83568" y="5301208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626252" y="5286868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802008" y="55411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2295868" y="5282256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88748" y="55172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023508" y="55411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cxnSp>
        <p:nvCxnSpPr>
          <p:cNvPr id="28" name="Straight Connector 27"/>
          <p:cNvCxnSpPr>
            <a:stCxn id="6" idx="0"/>
          </p:cNvCxnSpPr>
          <p:nvPr/>
        </p:nvCxnSpPr>
        <p:spPr>
          <a:xfrm>
            <a:off x="1403648" y="2708920"/>
            <a:ext cx="0" cy="266429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7744" y="55172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9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483768" y="551723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10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829444" y="5286868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082828" y="5287360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13156" y="5286880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536004" y="5282256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397728" y="5548536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633252" y="554392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894264" y="554665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132356" y="553930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4357780" y="553930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574832" y="555316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799140" y="55707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3185880" y="554682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3464216" y="531457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939876" y="5309964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152304" y="531920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3717600" y="5315068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660284" y="5300728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>
            <a:stCxn id="9" idx="2"/>
          </p:cNvCxnSpPr>
          <p:nvPr/>
        </p:nvCxnSpPr>
        <p:spPr>
          <a:xfrm flipH="1">
            <a:off x="3275856" y="2728084"/>
            <a:ext cx="4549" cy="25731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476" y="5300728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247188" y="5300740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406300" y="528688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233244" y="5374932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6468768" y="5370320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6729780" y="53730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967872" y="53656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7193296" y="53656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7410348" y="537955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7634656" y="53971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6021396" y="537321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7856156" y="53971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8100392" y="537321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9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8270236" y="5373216"/>
            <a:ext cx="288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10</a:t>
            </a:r>
            <a:endParaRPr lang="en-GB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8530560" y="5373216"/>
            <a:ext cx="288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11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8748464" y="5373216"/>
            <a:ext cx="288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12</a:t>
            </a:r>
            <a:endParaRPr lang="en-GB" sz="1600" dirty="0"/>
          </a:p>
        </p:txBody>
      </p:sp>
      <p:sp>
        <p:nvSpPr>
          <p:cNvPr id="70" name="Oval 69"/>
          <p:cNvSpPr/>
          <p:nvPr/>
        </p:nvSpPr>
        <p:spPr>
          <a:xfrm>
            <a:off x="6267348" y="5042120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743008" y="5037508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955436" y="5046744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6520732" y="5042612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7463416" y="5028272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7666608" y="5028272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50320" y="5028284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7209432" y="5014424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8133020" y="505135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8608680" y="5046744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8821108" y="505598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8386404" y="5051848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7915992" y="5037520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/>
          <p:cNvCxnSpPr>
            <a:stCxn id="12" idx="0"/>
            <a:endCxn id="76" idx="3"/>
          </p:cNvCxnSpPr>
          <p:nvPr/>
        </p:nvCxnSpPr>
        <p:spPr>
          <a:xfrm>
            <a:off x="6058815" y="2780928"/>
            <a:ext cx="2050" cy="2290293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491880" y="1124744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1115616" y="5085184"/>
            <a:ext cx="28803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1115616" y="5085184"/>
            <a:ext cx="0" cy="216024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403648" y="5013176"/>
            <a:ext cx="28803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3" idx="7"/>
          </p:cNvCxnSpPr>
          <p:nvPr/>
        </p:nvCxnSpPr>
        <p:spPr>
          <a:xfrm flipV="1">
            <a:off x="1687715" y="5013176"/>
            <a:ext cx="3965" cy="28105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203848" y="5013176"/>
            <a:ext cx="28803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487915" y="5013176"/>
            <a:ext cx="3965" cy="28105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088133" y="4797152"/>
            <a:ext cx="28803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6372200" y="4797152"/>
            <a:ext cx="3965" cy="28105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 ποια από τα πιο κάτω τρίγωνα είναι σωστά ζωγραφισμένο το ύψος;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62" y="1124744"/>
            <a:ext cx="9172462" cy="56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sosceles Triangle 6"/>
          <p:cNvSpPr/>
          <p:nvPr/>
        </p:nvSpPr>
        <p:spPr>
          <a:xfrm flipH="1">
            <a:off x="3275856" y="2708920"/>
            <a:ext cx="1584176" cy="2592288"/>
          </a:xfrm>
          <a:prstGeom prst="triangle">
            <a:avLst>
              <a:gd name="adj" fmla="val 215"/>
            </a:avLst>
          </a:pr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 flipH="1">
            <a:off x="6084168" y="2780928"/>
            <a:ext cx="2808312" cy="2304256"/>
          </a:xfrm>
          <a:custGeom>
            <a:avLst/>
            <a:gdLst>
              <a:gd name="connsiteX0" fmla="*/ 0 w 2808514"/>
              <a:gd name="connsiteY0" fmla="*/ 0 h 2108719"/>
              <a:gd name="connsiteX1" fmla="*/ 1166327 w 2808514"/>
              <a:gd name="connsiteY1" fmla="*/ 2099388 h 2108719"/>
              <a:gd name="connsiteX2" fmla="*/ 2808514 w 2808514"/>
              <a:gd name="connsiteY2" fmla="*/ 2108719 h 2108719"/>
              <a:gd name="connsiteX3" fmla="*/ 0 w 2808514"/>
              <a:gd name="connsiteY3" fmla="*/ 0 h 210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8514" h="2108719">
                <a:moveTo>
                  <a:pt x="0" y="0"/>
                </a:moveTo>
                <a:lnTo>
                  <a:pt x="1166327" y="2099388"/>
                </a:lnTo>
                <a:lnTo>
                  <a:pt x="2808514" y="2108719"/>
                </a:lnTo>
                <a:lnTo>
                  <a:pt x="0" y="0"/>
                </a:lnTo>
                <a:close/>
              </a:path>
            </a:pathLst>
          </a:cu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2636912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3888" y="4941168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776" y="4869160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596" y="55189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6120" y="5514336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97132" y="55170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35224" y="55097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360648" y="55097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577700" y="552357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430184" y="530071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394412" y="5301208"/>
            <a:ext cx="72008" cy="50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905844" y="5296104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118272" y="530534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83568" y="5301208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626252" y="5286868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802008" y="55411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2295868" y="5282256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88748" y="55172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023508" y="55411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cxnSp>
        <p:nvCxnSpPr>
          <p:cNvPr id="28" name="Straight Connector 27"/>
          <p:cNvCxnSpPr>
            <a:stCxn id="93" idx="2"/>
          </p:cNvCxnSpPr>
          <p:nvPr/>
        </p:nvCxnSpPr>
        <p:spPr>
          <a:xfrm>
            <a:off x="720436" y="3195782"/>
            <a:ext cx="683212" cy="21774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67744" y="55172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9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483768" y="5517232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10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1829444" y="5286868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2082828" y="5287360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13156" y="5286880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2536004" y="5282256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397728" y="5548536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633252" y="554392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894264" y="554665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132356" y="553930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4357780" y="553930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574832" y="555316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799140" y="55707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3185880" y="554682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3464216" y="531457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939876" y="5309964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4152304" y="531920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3717600" y="5315068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660284" y="5300728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4860032" y="2708920"/>
            <a:ext cx="4549" cy="25731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476" y="5300728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247188" y="5300740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406300" y="528688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233244" y="5374932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6468768" y="5370320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6729780" y="53730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967872" y="53656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7193296" y="53656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7410348" y="537955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7634656" y="53971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6021396" y="537321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7856156" y="53971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8100392" y="537321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9</a:t>
            </a:r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8270236" y="5373216"/>
            <a:ext cx="288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10</a:t>
            </a:r>
            <a:endParaRPr lang="en-GB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8530560" y="5373216"/>
            <a:ext cx="288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11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8748464" y="5373216"/>
            <a:ext cx="2880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12</a:t>
            </a:r>
            <a:endParaRPr lang="en-GB" sz="1600" dirty="0"/>
          </a:p>
        </p:txBody>
      </p:sp>
      <p:sp>
        <p:nvSpPr>
          <p:cNvPr id="70" name="Oval 69"/>
          <p:cNvSpPr/>
          <p:nvPr/>
        </p:nvSpPr>
        <p:spPr>
          <a:xfrm>
            <a:off x="6267348" y="5042120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6743008" y="5037508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955436" y="5046744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6520732" y="5042612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7463416" y="5028272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7666608" y="5028272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50320" y="5028284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7209432" y="5014424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8133020" y="505135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8608680" y="5046744"/>
            <a:ext cx="72008" cy="50304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8821108" y="5055980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8386404" y="5051848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7915992" y="5037520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/>
          <p:cNvCxnSpPr>
            <a:stCxn id="12" idx="0"/>
            <a:endCxn id="80" idx="6"/>
          </p:cNvCxnSpPr>
          <p:nvPr/>
        </p:nvCxnSpPr>
        <p:spPr>
          <a:xfrm>
            <a:off x="8892480" y="2780928"/>
            <a:ext cx="636" cy="230020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491880" y="1124744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30909" y="3195782"/>
            <a:ext cx="2346036" cy="2124363"/>
          </a:xfrm>
          <a:custGeom>
            <a:avLst/>
            <a:gdLst>
              <a:gd name="connsiteX0" fmla="*/ 0 w 2346036"/>
              <a:gd name="connsiteY0" fmla="*/ 2115127 h 2124363"/>
              <a:gd name="connsiteX1" fmla="*/ 2346036 w 2346036"/>
              <a:gd name="connsiteY1" fmla="*/ 2124363 h 2124363"/>
              <a:gd name="connsiteX2" fmla="*/ 489527 w 2346036"/>
              <a:gd name="connsiteY2" fmla="*/ 0 h 2124363"/>
              <a:gd name="connsiteX3" fmla="*/ 0 w 2346036"/>
              <a:gd name="connsiteY3" fmla="*/ 2115127 h 212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036" h="2124363">
                <a:moveTo>
                  <a:pt x="0" y="2115127"/>
                </a:moveTo>
                <a:lnTo>
                  <a:pt x="2346036" y="2124363"/>
                </a:lnTo>
                <a:lnTo>
                  <a:pt x="489527" y="0"/>
                </a:lnTo>
                <a:lnTo>
                  <a:pt x="0" y="2115127"/>
                </a:lnTo>
                <a:close/>
              </a:path>
            </a:pathLst>
          </a:cu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4649618" y="2132856"/>
            <a:ext cx="429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987824" y="5013176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932040" y="5013176"/>
            <a:ext cx="394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Ζ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586815" y="2204864"/>
            <a:ext cx="46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765012" y="4725144"/>
            <a:ext cx="449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722052" y="4725144"/>
            <a:ext cx="420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Κ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" name="Picture 8" descr="Αποτέλεσμα εικόνας για 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08920"/>
            <a:ext cx="792088" cy="792088"/>
          </a:xfrm>
          <a:prstGeom prst="rect">
            <a:avLst/>
          </a:prstGeom>
          <a:noFill/>
        </p:spPr>
      </p:pic>
      <p:pic>
        <p:nvPicPr>
          <p:cNvPr id="113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564904"/>
            <a:ext cx="669335" cy="687736"/>
          </a:xfrm>
          <a:prstGeom prst="rect">
            <a:avLst/>
          </a:prstGeom>
          <a:noFill/>
        </p:spPr>
      </p:pic>
      <p:cxnSp>
        <p:nvCxnSpPr>
          <p:cNvPr id="114" name="Straight Connector 113"/>
          <p:cNvCxnSpPr>
            <a:endCxn id="22" idx="3"/>
          </p:cNvCxnSpPr>
          <p:nvPr/>
        </p:nvCxnSpPr>
        <p:spPr>
          <a:xfrm>
            <a:off x="683568" y="3212976"/>
            <a:ext cx="10545" cy="2131169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07504" y="1988840"/>
            <a:ext cx="1997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Διόρθωσε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7" name="Picture 8" descr="Αποτέλεσμα εικόνας για 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564904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4" y="873671"/>
            <a:ext cx="8922336" cy="57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 ποια από τα πιο κάτω τρίγωνα είναι σωστά ζωγραφισμένο το ύψος;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2636912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3888" y="4941168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23928" y="4797152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157192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15332" y="5149836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80280" y="514607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02808" y="512212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16100" y="51128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29392" y="5136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755576" y="5013176"/>
            <a:ext cx="72008" cy="5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835696" y="5013176"/>
            <a:ext cx="72008" cy="503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31640" y="5013176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339752" y="5013176"/>
            <a:ext cx="72008" cy="5030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851920" y="5136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3851920" y="5013176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95536" y="51571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2843808" y="5013176"/>
            <a:ext cx="72008" cy="50304"/>
          </a:xfrm>
          <a:prstGeom prst="ellips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23528" y="5013176"/>
            <a:ext cx="72008" cy="5030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419872" y="5013176"/>
            <a:ext cx="72008" cy="5030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339752" y="2492896"/>
            <a:ext cx="4549" cy="257312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687184" y="28233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652120" y="328498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689064" y="37890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687184" y="43447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694540" y="486916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724128" y="24208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cxnSp>
        <p:nvCxnSpPr>
          <p:cNvPr id="86" name="Straight Connector 85"/>
          <p:cNvCxnSpPr>
            <a:stCxn id="98" idx="2"/>
          </p:cNvCxnSpPr>
          <p:nvPr/>
        </p:nvCxnSpPr>
        <p:spPr>
          <a:xfrm>
            <a:off x="8876145" y="3491345"/>
            <a:ext cx="16971" cy="15897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3779912" y="836712"/>
            <a:ext cx="1883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49618" y="2132856"/>
            <a:ext cx="429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678808" y="2996952"/>
            <a:ext cx="465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Θ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796136" y="5157192"/>
            <a:ext cx="449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1835696" y="2492896"/>
            <a:ext cx="504056" cy="25922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07504" y="1988840"/>
            <a:ext cx="1997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Διόρθωσε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314036" y="2493818"/>
            <a:ext cx="3583709" cy="2558473"/>
          </a:xfrm>
          <a:custGeom>
            <a:avLst/>
            <a:gdLst>
              <a:gd name="connsiteX0" fmla="*/ 0 w 3583709"/>
              <a:gd name="connsiteY0" fmla="*/ 2558473 h 2558473"/>
              <a:gd name="connsiteX1" fmla="*/ 3583709 w 3583709"/>
              <a:gd name="connsiteY1" fmla="*/ 2549237 h 2558473"/>
              <a:gd name="connsiteX2" fmla="*/ 2068946 w 3583709"/>
              <a:gd name="connsiteY2" fmla="*/ 0 h 2558473"/>
              <a:gd name="connsiteX3" fmla="*/ 0 w 3583709"/>
              <a:gd name="connsiteY3" fmla="*/ 2558473 h 255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3709" h="2558473">
                <a:moveTo>
                  <a:pt x="0" y="2558473"/>
                </a:moveTo>
                <a:lnTo>
                  <a:pt x="3583709" y="2549237"/>
                </a:lnTo>
                <a:lnTo>
                  <a:pt x="2068946" y="0"/>
                </a:lnTo>
                <a:lnTo>
                  <a:pt x="0" y="2558473"/>
                </a:lnTo>
                <a:close/>
              </a:path>
            </a:pathLst>
          </a:cu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7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669335" cy="687736"/>
          </a:xfrm>
          <a:prstGeom prst="rect">
            <a:avLst/>
          </a:prstGeom>
          <a:noFill/>
        </p:spPr>
      </p:pic>
      <p:sp>
        <p:nvSpPr>
          <p:cNvPr id="98" name="Freeform 97"/>
          <p:cNvSpPr/>
          <p:nvPr/>
        </p:nvSpPr>
        <p:spPr>
          <a:xfrm>
            <a:off x="5975927" y="2456873"/>
            <a:ext cx="2900218" cy="2576945"/>
          </a:xfrm>
          <a:custGeom>
            <a:avLst/>
            <a:gdLst>
              <a:gd name="connsiteX0" fmla="*/ 9237 w 2900218"/>
              <a:gd name="connsiteY0" fmla="*/ 0 h 2576945"/>
              <a:gd name="connsiteX1" fmla="*/ 0 w 2900218"/>
              <a:gd name="connsiteY1" fmla="*/ 2576945 h 2576945"/>
              <a:gd name="connsiteX2" fmla="*/ 2900218 w 2900218"/>
              <a:gd name="connsiteY2" fmla="*/ 1034472 h 2576945"/>
              <a:gd name="connsiteX3" fmla="*/ 9237 w 2900218"/>
              <a:gd name="connsiteY3" fmla="*/ 0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0218" h="2576945">
                <a:moveTo>
                  <a:pt x="9237" y="0"/>
                </a:moveTo>
                <a:lnTo>
                  <a:pt x="0" y="2576945"/>
                </a:lnTo>
                <a:lnTo>
                  <a:pt x="2900218" y="1034472"/>
                </a:lnTo>
                <a:lnTo>
                  <a:pt x="923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669335" cy="687736"/>
          </a:xfrm>
          <a:prstGeom prst="rect">
            <a:avLst/>
          </a:prstGeom>
          <a:noFill/>
        </p:spPr>
      </p:pic>
      <p:cxnSp>
        <p:nvCxnSpPr>
          <p:cNvPr id="103" name="Straight Connector 102"/>
          <p:cNvCxnSpPr>
            <a:endCxn id="109" idx="2"/>
          </p:cNvCxnSpPr>
          <p:nvPr/>
        </p:nvCxnSpPr>
        <p:spPr>
          <a:xfrm>
            <a:off x="6012160" y="3501008"/>
            <a:ext cx="2899244" cy="1916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3313E-6 L 0.72552 -0.058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64" y="873671"/>
            <a:ext cx="8922336" cy="57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 ποια από τα πιο κάτω τρίγωνα είναι σωστά ζωγραφισμένο το ύψος;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780928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2564904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72" y="5085184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868" y="25803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2572992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752572" y="25692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75100" y="254528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788392" y="25360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320156" y="25599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842684" y="25599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6996" y="25803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687184" y="282334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5652120" y="3284984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5689064" y="37890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687184" y="434475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5694540" y="486916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5724128" y="24208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0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539552" y="620688"/>
            <a:ext cx="7869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 από την κορυφή Γ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868144" y="1484784"/>
            <a:ext cx="429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8726097" y="5085184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68144" y="3645024"/>
            <a:ext cx="4491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Η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>
            <a:off x="1831986" y="2996952"/>
            <a:ext cx="507766" cy="201714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107504" y="1988840"/>
            <a:ext cx="1997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Διόρθωσε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7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556792"/>
            <a:ext cx="669335" cy="687736"/>
          </a:xfrm>
          <a:prstGeom prst="rect">
            <a:avLst/>
          </a:prstGeom>
          <a:noFill/>
        </p:spPr>
      </p:pic>
      <p:pic>
        <p:nvPicPr>
          <p:cNvPr id="102" name="Picture 3" descr="Αποτέλεσμα εικόνας για wr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988840"/>
            <a:ext cx="669335" cy="687736"/>
          </a:xfrm>
          <a:prstGeom prst="rect">
            <a:avLst/>
          </a:prstGeom>
          <a:noFill/>
        </p:spPr>
      </p:pic>
      <p:cxnSp>
        <p:nvCxnSpPr>
          <p:cNvPr id="103" name="Straight Connector 102"/>
          <p:cNvCxnSpPr/>
          <p:nvPr/>
        </p:nvCxnSpPr>
        <p:spPr>
          <a:xfrm>
            <a:off x="6012160" y="3501008"/>
            <a:ext cx="302433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4096" y="256490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47" name="Freeform 46"/>
          <p:cNvSpPr/>
          <p:nvPr/>
        </p:nvSpPr>
        <p:spPr>
          <a:xfrm>
            <a:off x="314036" y="2983345"/>
            <a:ext cx="4119419" cy="2087419"/>
          </a:xfrm>
          <a:custGeom>
            <a:avLst/>
            <a:gdLst>
              <a:gd name="connsiteX0" fmla="*/ 0 w 4119419"/>
              <a:gd name="connsiteY0" fmla="*/ 9237 h 2087419"/>
              <a:gd name="connsiteX1" fmla="*/ 4119419 w 4119419"/>
              <a:gd name="connsiteY1" fmla="*/ 0 h 2087419"/>
              <a:gd name="connsiteX2" fmla="*/ 1524000 w 4119419"/>
              <a:gd name="connsiteY2" fmla="*/ 2087419 h 2087419"/>
              <a:gd name="connsiteX3" fmla="*/ 1542473 w 4119419"/>
              <a:gd name="connsiteY3" fmla="*/ 2087419 h 2087419"/>
              <a:gd name="connsiteX4" fmla="*/ 0 w 4119419"/>
              <a:gd name="connsiteY4" fmla="*/ 9237 h 208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9419" h="2087419">
                <a:moveTo>
                  <a:pt x="0" y="9237"/>
                </a:moveTo>
                <a:lnTo>
                  <a:pt x="4119419" y="0"/>
                </a:lnTo>
                <a:lnTo>
                  <a:pt x="1524000" y="2087419"/>
                </a:lnTo>
                <a:lnTo>
                  <a:pt x="1542473" y="2087419"/>
                </a:lnTo>
                <a:lnTo>
                  <a:pt x="0" y="9237"/>
                </a:lnTo>
                <a:close/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35696" y="2996952"/>
            <a:ext cx="0" cy="201714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966690" y="1967345"/>
            <a:ext cx="3069805" cy="3057237"/>
          </a:xfrm>
          <a:custGeom>
            <a:avLst/>
            <a:gdLst>
              <a:gd name="connsiteX0" fmla="*/ 0 w 2937164"/>
              <a:gd name="connsiteY0" fmla="*/ 0 h 3057237"/>
              <a:gd name="connsiteX1" fmla="*/ 18473 w 2937164"/>
              <a:gd name="connsiteY1" fmla="*/ 1542473 h 3057237"/>
              <a:gd name="connsiteX2" fmla="*/ 2937164 w 2937164"/>
              <a:gd name="connsiteY2" fmla="*/ 3057237 h 3057237"/>
              <a:gd name="connsiteX3" fmla="*/ 0 w 2937164"/>
              <a:gd name="connsiteY3" fmla="*/ 0 h 30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164" h="3057237">
                <a:moveTo>
                  <a:pt x="0" y="0"/>
                </a:moveTo>
                <a:lnTo>
                  <a:pt x="18473" y="1542473"/>
                </a:lnTo>
                <a:lnTo>
                  <a:pt x="2937164" y="3057237"/>
                </a:lnTo>
                <a:lnTo>
                  <a:pt x="0" y="0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/>
          <p:cNvCxnSpPr/>
          <p:nvPr/>
        </p:nvCxnSpPr>
        <p:spPr>
          <a:xfrm>
            <a:off x="5940152" y="5013176"/>
            <a:ext cx="302433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876256" y="1340768"/>
            <a:ext cx="1997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Διόρθωσε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55" grpId="0"/>
      <p:bldP spid="5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Ανακεφαλαίωση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361459"/>
          </a:xfrm>
        </p:spPr>
        <p:txBody>
          <a:bodyPr/>
          <a:lstStyle/>
          <a:p>
            <a:r>
              <a:rPr lang="el-GR" dirty="0" smtClean="0"/>
              <a:t>Κάθε τρίγωνο έχει τα εξής τρία χαρακτηριστικά:</a:t>
            </a:r>
            <a:endParaRPr lang="en-GB" dirty="0"/>
          </a:p>
        </p:txBody>
      </p:sp>
      <p:pic>
        <p:nvPicPr>
          <p:cNvPr id="259074" name="Picture 2" descr="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84784"/>
            <a:ext cx="3093677" cy="21602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79912" y="3717032"/>
            <a:ext cx="2093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59076" name="Picture 4" descr="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484784"/>
            <a:ext cx="2726485" cy="21602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4605" y="3717032"/>
            <a:ext cx="2259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296" y="3789040"/>
            <a:ext cx="12538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ύψος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4293096"/>
            <a:ext cx="2520280" cy="12241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333333"/>
                </a:solidFill>
              </a:rPr>
              <a:t>Μοιράζει τη γωνία στη μέση.</a:t>
            </a:r>
            <a:endParaRPr lang="en-GB" sz="2800" dirty="0">
              <a:solidFill>
                <a:srgbClr val="33333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1880" y="4293096"/>
            <a:ext cx="2520280" cy="12241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333333"/>
                </a:solidFill>
              </a:rPr>
              <a:t>Μοιράζει την πλευρά στη μέση.</a:t>
            </a:r>
            <a:endParaRPr lang="en-GB" sz="2800" dirty="0">
              <a:solidFill>
                <a:srgbClr val="333333"/>
              </a:solidFill>
            </a:endParaRPr>
          </a:p>
        </p:txBody>
      </p:sp>
      <p:pic>
        <p:nvPicPr>
          <p:cNvPr id="259083" name="Picture 11" descr="Αποτέλεσμα εικόνας για ύψος τριγώνου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12776"/>
            <a:ext cx="2088232" cy="2079873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372200" y="4365104"/>
            <a:ext cx="2520280" cy="1800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rgbClr val="333333"/>
                </a:solidFill>
              </a:rPr>
              <a:t>Ενώνει μια κορυφή του τριγώνου με τη βάση, κάθετα.</a:t>
            </a:r>
            <a:endParaRPr lang="en-GB" sz="2800" dirty="0">
              <a:solidFill>
                <a:srgbClr val="333333"/>
              </a:solidFill>
            </a:endParaRPr>
          </a:p>
        </p:txBody>
      </p:sp>
      <p:pic>
        <p:nvPicPr>
          <p:cNvPr id="14" name="Picture 50" descr="http://www.heathersanimations.com/numbers/bz013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412776"/>
            <a:ext cx="226697" cy="31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http://www.heathersanimations.com/numbers/bz0137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412776"/>
            <a:ext cx="222299" cy="31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4" descr="http://www.heathersanimations.com/numbers/bz0137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1484784"/>
            <a:ext cx="226293" cy="31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 rot="5123851">
            <a:off x="903258" y="2424924"/>
            <a:ext cx="15025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4797085">
            <a:off x="4106558" y="2306538"/>
            <a:ext cx="139371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 animBg="1"/>
      <p:bldP spid="15" grpId="0" animBg="1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49736"/>
            <a:ext cx="4095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769905" y="620688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34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5072"/>
            <a:ext cx="914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49736"/>
            <a:ext cx="3914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051720" y="4051355"/>
            <a:ext cx="45719" cy="7200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 flipH="1">
            <a:off x="2058415" y="2827219"/>
            <a:ext cx="641377" cy="1234681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469970" y="3410620"/>
            <a:ext cx="45719" cy="7200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5508105" y="3476505"/>
            <a:ext cx="2880319" cy="63752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6288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03848" y="0"/>
            <a:ext cx="2518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276872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016" y="4274624"/>
            <a:ext cx="20882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36868" y="3490232"/>
            <a:ext cx="20882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344636" y="4612268"/>
            <a:ext cx="203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72520" y="4616892"/>
            <a:ext cx="2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016656" y="461962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337872" y="46122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646420" y="46122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974304" y="46168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081532" y="291758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063060" y="33569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081532" y="361731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64940" y="393305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428251" y="5013176"/>
            <a:ext cx="2748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Βρίσκω τη μέση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του ΓΒ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8144" y="4941168"/>
            <a:ext cx="2748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Βρίσκω τη μέση</a:t>
            </a:r>
          </a:p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του ΓΒ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116632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34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624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7433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3848" y="0"/>
            <a:ext cx="2518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Διάμεσος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07705" y="2348880"/>
            <a:ext cx="648071" cy="166672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44824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6372202" y="3861048"/>
            <a:ext cx="1224134" cy="166672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11004" y="1988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38888" y="19934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83024" y="19961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404240" y="1988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12788" y="1988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040672" y="1993464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384808" y="199619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06024" y="198884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956376" y="23931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7982204" y="272551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991440" y="302278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972968" y="336434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982204" y="371703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971088" y="40308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989560" y="4355868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7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7956376" y="5301208"/>
            <a:ext cx="414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10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991440" y="4660492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8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8009912" y="5013176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07904" y="54868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35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3838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38004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62523"/>
            <a:ext cx="3312368" cy="329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5" y="620688"/>
            <a:ext cx="3762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052736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6288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791681" y="1844824"/>
            <a:ext cx="0" cy="576064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04248" y="1556792"/>
            <a:ext cx="0" cy="151216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59633" y="5013176"/>
            <a:ext cx="1" cy="122413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32240" y="4509120"/>
            <a:ext cx="1" cy="1656184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7464" y="4941168"/>
            <a:ext cx="360040" cy="13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61156" y="1754344"/>
            <a:ext cx="360040" cy="70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6065696" y="1556791"/>
            <a:ext cx="3600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5707536" y="4509120"/>
            <a:ext cx="3600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17095E-8 L -0.22431 0.000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8.15869E-6 L 0.03941 8.15869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0754E-6 L -0.28351 -3.80754E-6 " pathEditMode="relative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5.20472E-7 L 0.07084 -5.20472E-7 " pathEditMode="relative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5896" y="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35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41166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982" y="1268760"/>
            <a:ext cx="41873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30" y="503244"/>
            <a:ext cx="914400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979712" y="2852936"/>
            <a:ext cx="0" cy="1368152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09723" y="3024945"/>
            <a:ext cx="0" cy="108012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0392" y="2852936"/>
            <a:ext cx="360040" cy="135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11404" y="2978480"/>
            <a:ext cx="360040" cy="11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7380312" y="4077072"/>
            <a:ext cx="72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21536E-6 L -0.20469 -3.21536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33958E-6 L 0.29844 -0.000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37149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769905" y="54868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35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789885"/>
            <a:ext cx="852094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9144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95536" y="3933056"/>
            <a:ext cx="1008112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356049" y="3735355"/>
            <a:ext cx="211494" cy="184256"/>
          </a:xfrm>
          <a:custGeom>
            <a:avLst/>
            <a:gdLst>
              <a:gd name="connsiteX0" fmla="*/ 15551 w 211494"/>
              <a:gd name="connsiteY0" fmla="*/ 15551 h 184256"/>
              <a:gd name="connsiteX1" fmla="*/ 62204 w 211494"/>
              <a:gd name="connsiteY1" fmla="*/ 62204 h 184256"/>
              <a:gd name="connsiteX2" fmla="*/ 80865 w 211494"/>
              <a:gd name="connsiteY2" fmla="*/ 90196 h 184256"/>
              <a:gd name="connsiteX3" fmla="*/ 99527 w 211494"/>
              <a:gd name="connsiteY3" fmla="*/ 108857 h 184256"/>
              <a:gd name="connsiteX4" fmla="*/ 118188 w 211494"/>
              <a:gd name="connsiteY4" fmla="*/ 136849 h 184256"/>
              <a:gd name="connsiteX5" fmla="*/ 146180 w 211494"/>
              <a:gd name="connsiteY5" fmla="*/ 155510 h 184256"/>
              <a:gd name="connsiteX6" fmla="*/ 164841 w 211494"/>
              <a:gd name="connsiteY6" fmla="*/ 174172 h 184256"/>
              <a:gd name="connsiteX7" fmla="*/ 211494 w 211494"/>
              <a:gd name="connsiteY7" fmla="*/ 183502 h 18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1494" h="184256">
                <a:moveTo>
                  <a:pt x="15551" y="15551"/>
                </a:moveTo>
                <a:cubicBezTo>
                  <a:pt x="65314" y="90196"/>
                  <a:pt x="0" y="0"/>
                  <a:pt x="62204" y="62204"/>
                </a:cubicBezTo>
                <a:cubicBezTo>
                  <a:pt x="70133" y="70133"/>
                  <a:pt x="73860" y="81439"/>
                  <a:pt x="80865" y="90196"/>
                </a:cubicBezTo>
                <a:cubicBezTo>
                  <a:pt x="86361" y="97065"/>
                  <a:pt x="94031" y="101988"/>
                  <a:pt x="99527" y="108857"/>
                </a:cubicBezTo>
                <a:cubicBezTo>
                  <a:pt x="106532" y="117614"/>
                  <a:pt x="110259" y="128920"/>
                  <a:pt x="118188" y="136849"/>
                </a:cubicBezTo>
                <a:cubicBezTo>
                  <a:pt x="126117" y="144778"/>
                  <a:pt x="137423" y="148505"/>
                  <a:pt x="146180" y="155510"/>
                </a:cubicBezTo>
                <a:cubicBezTo>
                  <a:pt x="153049" y="161006"/>
                  <a:pt x="156973" y="170238"/>
                  <a:pt x="164841" y="174172"/>
                </a:cubicBezTo>
                <a:cubicBezTo>
                  <a:pt x="185009" y="184256"/>
                  <a:pt x="194232" y="183502"/>
                  <a:pt x="211494" y="18350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5536" y="5949280"/>
            <a:ext cx="10454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ΑΒΗ=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683568" y="5877272"/>
            <a:ext cx="330200" cy="144016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lnTo>
                  <a:pt x="192" y="0"/>
                </a:lnTo>
                <a:lnTo>
                  <a:pt x="384" y="19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11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 rot="18897287">
            <a:off x="6751076" y="3816252"/>
            <a:ext cx="716864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48°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596336" y="3717032"/>
            <a:ext cx="504056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660232" y="6093296"/>
            <a:ext cx="9670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ΔΕΖ=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6876256" y="6021288"/>
            <a:ext cx="330200" cy="144016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lnTo>
                  <a:pt x="192" y="0"/>
                </a:lnTo>
                <a:lnTo>
                  <a:pt x="384" y="19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16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6021288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6372200" y="1213821"/>
            <a:ext cx="864096" cy="0"/>
          </a:xfrm>
          <a:prstGeom prst="line">
            <a:avLst/>
          </a:prstGeom>
          <a:ln w="412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05969" y="0"/>
            <a:ext cx="2714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31640" y="5949280"/>
            <a:ext cx="1877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120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÷2=60°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237312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7532661" y="6093296"/>
            <a:ext cx="16113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48.2=96°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l-GR" dirty="0" smtClean="0"/>
              <a:t>Είδη τριγώνων</a:t>
            </a:r>
            <a:endParaRPr lang="en-GB" dirty="0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066800"/>
            <a:ext cx="4983163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Ανάλογα με τις πλευρές τους τα τρίγωνα χωρίζονται σε:</a:t>
            </a:r>
          </a:p>
          <a:p>
            <a:pPr eaLnBrk="1" hangingPunct="1">
              <a:lnSpc>
                <a:spcPct val="90000"/>
              </a:lnSpc>
            </a:pPr>
            <a:endParaRPr lang="el-GR" sz="12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α) </a:t>
            </a:r>
            <a:r>
              <a:rPr lang="el-GR" sz="2800" b="1" u="sng" dirty="0" smtClean="0">
                <a:solidFill>
                  <a:srgbClr val="0000CC"/>
                </a:solidFill>
              </a:rPr>
              <a:t>Ισόπλευρα:</a:t>
            </a:r>
            <a:r>
              <a:rPr lang="el-GR" sz="2800" dirty="0" smtClean="0">
                <a:solidFill>
                  <a:srgbClr val="0000CC"/>
                </a:solidFill>
              </a:rPr>
              <a:t> Έχουν όλες τις πλευρές τους ίσες.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β)</a:t>
            </a:r>
            <a:r>
              <a:rPr lang="el-GR" sz="2800" dirty="0" smtClean="0">
                <a:solidFill>
                  <a:srgbClr val="008000"/>
                </a:solidFill>
              </a:rPr>
              <a:t> </a:t>
            </a:r>
            <a:r>
              <a:rPr lang="el-GR" sz="2800" b="1" u="sng" dirty="0" smtClean="0">
                <a:solidFill>
                  <a:srgbClr val="006600"/>
                </a:solidFill>
              </a:rPr>
              <a:t>Ισοσκελή:</a:t>
            </a:r>
            <a:r>
              <a:rPr lang="el-GR" sz="2800" dirty="0" smtClean="0">
                <a:solidFill>
                  <a:srgbClr val="006600"/>
                </a:solidFill>
              </a:rPr>
              <a:t> Έχουν μόνο δύο πλευρές τους ίσες.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endParaRPr lang="el-GR" sz="2800" dirty="0" smtClean="0"/>
          </a:p>
          <a:p>
            <a:pPr eaLnBrk="1" hangingPunct="1">
              <a:lnSpc>
                <a:spcPct val="90000"/>
              </a:lnSpc>
            </a:pPr>
            <a:r>
              <a:rPr lang="el-GR" sz="2800" dirty="0" smtClean="0"/>
              <a:t>γ) </a:t>
            </a:r>
            <a:r>
              <a:rPr lang="el-GR" sz="2800" b="1" u="sng" dirty="0" smtClean="0"/>
              <a:t>Σκαληνά:</a:t>
            </a:r>
            <a:r>
              <a:rPr lang="el-GR" sz="2800" dirty="0" smtClean="0"/>
              <a:t> Όλες οι πλευρές τους είναι άνισες.</a:t>
            </a:r>
            <a:endParaRPr lang="en-GB" sz="2800" dirty="0" smtClean="0"/>
          </a:p>
        </p:txBody>
      </p:sp>
      <p:pic>
        <p:nvPicPr>
          <p:cNvPr id="30724" name="Picture 6" descr="C:\My Documents\My Pictures\Koρίτσι 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11218" cy="1078632"/>
          </a:xfrm>
          <a:noFill/>
        </p:spPr>
      </p:pic>
      <p:sp>
        <p:nvSpPr>
          <p:cNvPr id="30725" name="AutoShape 7"/>
          <p:cNvSpPr>
            <a:spLocks noChangeArrowheads="1"/>
          </p:cNvSpPr>
          <p:nvPr/>
        </p:nvSpPr>
        <p:spPr bwMode="auto">
          <a:xfrm>
            <a:off x="755576" y="1340768"/>
            <a:ext cx="1728192" cy="128282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1259632" y="3284984"/>
            <a:ext cx="990600" cy="16002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AutoShape 10"/>
          <p:cNvSpPr>
            <a:spLocks noChangeArrowheads="1"/>
          </p:cNvSpPr>
          <p:nvPr/>
        </p:nvSpPr>
        <p:spPr bwMode="auto">
          <a:xfrm>
            <a:off x="990600" y="5562600"/>
            <a:ext cx="2895600" cy="914400"/>
          </a:xfrm>
          <a:prstGeom prst="triangle">
            <a:avLst>
              <a:gd name="adj" fmla="val 28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179512" y="1700808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/>
              <a:t>4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29" name="Text Box 17"/>
          <p:cNvSpPr txBox="1">
            <a:spLocks noChangeArrowheads="1"/>
          </p:cNvSpPr>
          <p:nvPr/>
        </p:nvSpPr>
        <p:spPr bwMode="auto">
          <a:xfrm>
            <a:off x="1115616" y="2564904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/>
              <a:t>4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2195736" y="1628800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/>
              <a:t>4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539552" y="3933056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</a:t>
            </a:r>
            <a:r>
              <a:rPr lang="el-GR" sz="2800" dirty="0"/>
              <a:t>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2123728" y="3933056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</a:t>
            </a:r>
            <a:r>
              <a:rPr lang="el-GR" sz="2800" dirty="0"/>
              <a:t>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3" name="Text Box 21"/>
          <p:cNvSpPr txBox="1">
            <a:spLocks noChangeArrowheads="1"/>
          </p:cNvSpPr>
          <p:nvPr/>
        </p:nvSpPr>
        <p:spPr bwMode="auto">
          <a:xfrm>
            <a:off x="1403648" y="4797152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</a:t>
            </a:r>
            <a:r>
              <a:rPr lang="el-GR" sz="2800" dirty="0"/>
              <a:t>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4" name="Text Box 22"/>
          <p:cNvSpPr txBox="1">
            <a:spLocks noChangeArrowheads="1"/>
          </p:cNvSpPr>
          <p:nvPr/>
        </p:nvSpPr>
        <p:spPr bwMode="auto">
          <a:xfrm>
            <a:off x="467544" y="5589240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</a:t>
            </a:r>
            <a:r>
              <a:rPr lang="el-GR" sz="2800" dirty="0"/>
              <a:t>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5" name="Text Box 23"/>
          <p:cNvSpPr txBox="1">
            <a:spLocks noChangeArrowheads="1"/>
          </p:cNvSpPr>
          <p:nvPr/>
        </p:nvSpPr>
        <p:spPr bwMode="auto">
          <a:xfrm rot="1352227">
            <a:off x="2483768" y="5517232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</a:t>
            </a:r>
            <a:r>
              <a:rPr lang="el-GR" sz="2800" dirty="0"/>
              <a:t> </a:t>
            </a:r>
            <a:r>
              <a:rPr lang="en-US" sz="2800" dirty="0"/>
              <a:t>cm</a:t>
            </a:r>
            <a:endParaRPr lang="en-GB" sz="2800" dirty="0"/>
          </a:p>
        </p:txBody>
      </p:sp>
      <p:sp>
        <p:nvSpPr>
          <p:cNvPr id="30736" name="Text Box 24"/>
          <p:cNvSpPr txBox="1">
            <a:spLocks noChangeArrowheads="1"/>
          </p:cNvSpPr>
          <p:nvPr/>
        </p:nvSpPr>
        <p:spPr bwMode="auto">
          <a:xfrm>
            <a:off x="1763688" y="6334780"/>
            <a:ext cx="103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6</a:t>
            </a:r>
            <a:r>
              <a:rPr lang="el-GR" sz="2800" dirty="0"/>
              <a:t> </a:t>
            </a:r>
            <a:r>
              <a:rPr lang="en-US" sz="2800" dirty="0"/>
              <a:t>cm</a:t>
            </a:r>
            <a:endParaRPr lang="en-GB" sz="2800" dirty="0"/>
          </a:p>
        </p:txBody>
      </p:sp>
      <p:pic>
        <p:nvPicPr>
          <p:cNvPr id="30737" name="Picture 26" descr="8ar04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638800"/>
            <a:ext cx="1066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27" descr="8ar04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21088"/>
            <a:ext cx="1066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9" name="Picture 28" descr="8ar04a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10668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3068960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0" y="5373216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6336" y="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928992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4077072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2097900" y="3082876"/>
            <a:ext cx="399892" cy="286640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77832" y="27089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79604" y="271354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806864" y="27347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endParaRPr lang="en-GB" dirty="0"/>
          </a:p>
        </p:txBody>
      </p:sp>
      <p:pic>
        <p:nvPicPr>
          <p:cNvPr id="13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17262"/>
            <a:ext cx="432048" cy="6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72400" y="342900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1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172400" y="393305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163164" y="44112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3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172400" y="48691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207464" y="53012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5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235172" y="57590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6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220440" y="270892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4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948264" y="4583804"/>
            <a:ext cx="1152128" cy="1391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96336" y="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45224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373216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2123728" y="3429000"/>
            <a:ext cx="0" cy="158417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3429000"/>
            <a:ext cx="360040" cy="161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8316416" y="3933056"/>
            <a:ext cx="0" cy="108012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2040" y="3789040"/>
            <a:ext cx="360040" cy="118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17262"/>
            <a:ext cx="432048" cy="6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184E-6 L 0.13003 -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7606E-6 L 0.32691 0.008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80128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96336" y="0"/>
            <a:ext cx="13740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σελ. </a:t>
            </a:r>
            <a:r>
              <a:rPr lang="en-GB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40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24944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05970" y="0"/>
            <a:ext cx="2714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89623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8760"/>
            <a:ext cx="90868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3" y="2852936"/>
            <a:ext cx="32140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483567" y="5738327"/>
            <a:ext cx="177282" cy="197738"/>
          </a:xfrm>
          <a:custGeom>
            <a:avLst/>
            <a:gdLst>
              <a:gd name="connsiteX0" fmla="*/ 0 w 177282"/>
              <a:gd name="connsiteY0" fmla="*/ 0 h 197738"/>
              <a:gd name="connsiteX1" fmla="*/ 27992 w 177282"/>
              <a:gd name="connsiteY1" fmla="*/ 9330 h 197738"/>
              <a:gd name="connsiteX2" fmla="*/ 83976 w 177282"/>
              <a:gd name="connsiteY2" fmla="*/ 46653 h 197738"/>
              <a:gd name="connsiteX3" fmla="*/ 102637 w 177282"/>
              <a:gd name="connsiteY3" fmla="*/ 74644 h 197738"/>
              <a:gd name="connsiteX4" fmla="*/ 121298 w 177282"/>
              <a:gd name="connsiteY4" fmla="*/ 93306 h 197738"/>
              <a:gd name="connsiteX5" fmla="*/ 130629 w 177282"/>
              <a:gd name="connsiteY5" fmla="*/ 121297 h 197738"/>
              <a:gd name="connsiteX6" fmla="*/ 149290 w 177282"/>
              <a:gd name="connsiteY6" fmla="*/ 149289 h 197738"/>
              <a:gd name="connsiteX7" fmla="*/ 177282 w 177282"/>
              <a:gd name="connsiteY7" fmla="*/ 195942 h 1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82" h="197738">
                <a:moveTo>
                  <a:pt x="0" y="0"/>
                </a:moveTo>
                <a:cubicBezTo>
                  <a:pt x="9331" y="3110"/>
                  <a:pt x="19394" y="4554"/>
                  <a:pt x="27992" y="9330"/>
                </a:cubicBezTo>
                <a:cubicBezTo>
                  <a:pt x="47598" y="20222"/>
                  <a:pt x="83976" y="46653"/>
                  <a:pt x="83976" y="46653"/>
                </a:cubicBezTo>
                <a:cubicBezTo>
                  <a:pt x="90196" y="55983"/>
                  <a:pt x="95632" y="65888"/>
                  <a:pt x="102637" y="74644"/>
                </a:cubicBezTo>
                <a:cubicBezTo>
                  <a:pt x="108132" y="81513"/>
                  <a:pt x="116772" y="85763"/>
                  <a:pt x="121298" y="93306"/>
                </a:cubicBezTo>
                <a:cubicBezTo>
                  <a:pt x="126358" y="101740"/>
                  <a:pt x="126231" y="112500"/>
                  <a:pt x="130629" y="121297"/>
                </a:cubicBezTo>
                <a:cubicBezTo>
                  <a:pt x="135644" y="131327"/>
                  <a:pt x="144275" y="139259"/>
                  <a:pt x="149290" y="149289"/>
                </a:cubicBezTo>
                <a:cubicBezTo>
                  <a:pt x="173515" y="197738"/>
                  <a:pt x="140834" y="159494"/>
                  <a:pt x="177282" y="195942"/>
                </a:cubicBez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7526360">
            <a:off x="6506534" y="4193182"/>
            <a:ext cx="7168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25°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923314" y="3928188"/>
            <a:ext cx="218541" cy="112950"/>
          </a:xfrm>
          <a:custGeom>
            <a:avLst/>
            <a:gdLst>
              <a:gd name="connsiteX0" fmla="*/ 0 w 218541"/>
              <a:gd name="connsiteY0" fmla="*/ 0 h 112950"/>
              <a:gd name="connsiteX1" fmla="*/ 46653 w 218541"/>
              <a:gd name="connsiteY1" fmla="*/ 55983 h 112950"/>
              <a:gd name="connsiteX2" fmla="*/ 74645 w 218541"/>
              <a:gd name="connsiteY2" fmla="*/ 65314 h 112950"/>
              <a:gd name="connsiteX3" fmla="*/ 102637 w 218541"/>
              <a:gd name="connsiteY3" fmla="*/ 83975 h 112950"/>
              <a:gd name="connsiteX4" fmla="*/ 177282 w 218541"/>
              <a:gd name="connsiteY4" fmla="*/ 102636 h 112950"/>
              <a:gd name="connsiteX5" fmla="*/ 214604 w 218541"/>
              <a:gd name="connsiteY5" fmla="*/ 111967 h 1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41" h="112950">
                <a:moveTo>
                  <a:pt x="0" y="0"/>
                </a:moveTo>
                <a:cubicBezTo>
                  <a:pt x="13769" y="20653"/>
                  <a:pt x="25102" y="41615"/>
                  <a:pt x="46653" y="55983"/>
                </a:cubicBezTo>
                <a:cubicBezTo>
                  <a:pt x="54837" y="61439"/>
                  <a:pt x="65848" y="60915"/>
                  <a:pt x="74645" y="65314"/>
                </a:cubicBezTo>
                <a:cubicBezTo>
                  <a:pt x="84675" y="70329"/>
                  <a:pt x="92607" y="78960"/>
                  <a:pt x="102637" y="83975"/>
                </a:cubicBezTo>
                <a:cubicBezTo>
                  <a:pt x="123969" y="94641"/>
                  <a:pt x="155982" y="97311"/>
                  <a:pt x="177282" y="102636"/>
                </a:cubicBezTo>
                <a:cubicBezTo>
                  <a:pt x="218541" y="112950"/>
                  <a:pt x="192177" y="111967"/>
                  <a:pt x="214604" y="111967"/>
                </a:cubicBezTo>
              </a:path>
            </a:pathLst>
          </a:custGeom>
          <a:ln w="349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8557893">
            <a:off x="1764477" y="5150776"/>
            <a:ext cx="452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;°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418253" y="5915608"/>
            <a:ext cx="242596" cy="326572"/>
          </a:xfrm>
          <a:custGeom>
            <a:avLst/>
            <a:gdLst>
              <a:gd name="connsiteX0" fmla="*/ 0 w 242596"/>
              <a:gd name="connsiteY0" fmla="*/ 0 h 326572"/>
              <a:gd name="connsiteX1" fmla="*/ 37323 w 242596"/>
              <a:gd name="connsiteY1" fmla="*/ 9331 h 326572"/>
              <a:gd name="connsiteX2" fmla="*/ 83976 w 242596"/>
              <a:gd name="connsiteY2" fmla="*/ 46653 h 326572"/>
              <a:gd name="connsiteX3" fmla="*/ 121298 w 242596"/>
              <a:gd name="connsiteY3" fmla="*/ 102637 h 326572"/>
              <a:gd name="connsiteX4" fmla="*/ 149290 w 242596"/>
              <a:gd name="connsiteY4" fmla="*/ 130629 h 326572"/>
              <a:gd name="connsiteX5" fmla="*/ 158620 w 242596"/>
              <a:gd name="connsiteY5" fmla="*/ 158621 h 326572"/>
              <a:gd name="connsiteX6" fmla="*/ 214604 w 242596"/>
              <a:gd name="connsiteY6" fmla="*/ 233265 h 326572"/>
              <a:gd name="connsiteX7" fmla="*/ 233265 w 242596"/>
              <a:gd name="connsiteY7" fmla="*/ 289249 h 326572"/>
              <a:gd name="connsiteX8" fmla="*/ 242596 w 242596"/>
              <a:gd name="connsiteY8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96" h="326572">
                <a:moveTo>
                  <a:pt x="0" y="0"/>
                </a:moveTo>
                <a:cubicBezTo>
                  <a:pt x="12441" y="3110"/>
                  <a:pt x="25536" y="4279"/>
                  <a:pt x="37323" y="9331"/>
                </a:cubicBezTo>
                <a:cubicBezTo>
                  <a:pt x="50851" y="15129"/>
                  <a:pt x="74473" y="33982"/>
                  <a:pt x="83976" y="46653"/>
                </a:cubicBezTo>
                <a:cubicBezTo>
                  <a:pt x="97433" y="64595"/>
                  <a:pt x="105439" y="86778"/>
                  <a:pt x="121298" y="102637"/>
                </a:cubicBezTo>
                <a:lnTo>
                  <a:pt x="149290" y="130629"/>
                </a:lnTo>
                <a:cubicBezTo>
                  <a:pt x="152400" y="139960"/>
                  <a:pt x="153560" y="150187"/>
                  <a:pt x="158620" y="158621"/>
                </a:cubicBezTo>
                <a:cubicBezTo>
                  <a:pt x="191780" y="213887"/>
                  <a:pt x="175873" y="117070"/>
                  <a:pt x="214604" y="233265"/>
                </a:cubicBezTo>
                <a:cubicBezTo>
                  <a:pt x="220824" y="251926"/>
                  <a:pt x="228494" y="270166"/>
                  <a:pt x="233265" y="289249"/>
                </a:cubicBezTo>
                <a:lnTo>
                  <a:pt x="242596" y="326572"/>
                </a:lnTo>
              </a:path>
            </a:pathLst>
          </a:custGeom>
          <a:ln w="476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 rot="19395422">
            <a:off x="1686551" y="5473822"/>
            <a:ext cx="7168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54°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876661" y="4030824"/>
            <a:ext cx="597159" cy="115428"/>
          </a:xfrm>
          <a:custGeom>
            <a:avLst/>
            <a:gdLst>
              <a:gd name="connsiteX0" fmla="*/ 0 w 597159"/>
              <a:gd name="connsiteY0" fmla="*/ 0 h 115428"/>
              <a:gd name="connsiteX1" fmla="*/ 55984 w 597159"/>
              <a:gd name="connsiteY1" fmla="*/ 18662 h 115428"/>
              <a:gd name="connsiteX2" fmla="*/ 111968 w 597159"/>
              <a:gd name="connsiteY2" fmla="*/ 46654 h 115428"/>
              <a:gd name="connsiteX3" fmla="*/ 167951 w 597159"/>
              <a:gd name="connsiteY3" fmla="*/ 74645 h 115428"/>
              <a:gd name="connsiteX4" fmla="*/ 195943 w 597159"/>
              <a:gd name="connsiteY4" fmla="*/ 93307 h 115428"/>
              <a:gd name="connsiteX5" fmla="*/ 438539 w 597159"/>
              <a:gd name="connsiteY5" fmla="*/ 93307 h 115428"/>
              <a:gd name="connsiteX6" fmla="*/ 522515 w 597159"/>
              <a:gd name="connsiteY6" fmla="*/ 74645 h 115428"/>
              <a:gd name="connsiteX7" fmla="*/ 587829 w 597159"/>
              <a:gd name="connsiteY7" fmla="*/ 55984 h 115428"/>
              <a:gd name="connsiteX8" fmla="*/ 597159 w 597159"/>
              <a:gd name="connsiteY8" fmla="*/ 55984 h 11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159" h="115428">
                <a:moveTo>
                  <a:pt x="0" y="0"/>
                </a:moveTo>
                <a:cubicBezTo>
                  <a:pt x="18661" y="6221"/>
                  <a:pt x="39617" y="7751"/>
                  <a:pt x="55984" y="18662"/>
                </a:cubicBezTo>
                <a:cubicBezTo>
                  <a:pt x="136209" y="72145"/>
                  <a:pt x="34703" y="8021"/>
                  <a:pt x="111968" y="46654"/>
                </a:cubicBezTo>
                <a:cubicBezTo>
                  <a:pt x="184310" y="82826"/>
                  <a:pt x="97599" y="51196"/>
                  <a:pt x="167951" y="74645"/>
                </a:cubicBezTo>
                <a:cubicBezTo>
                  <a:pt x="177282" y="80866"/>
                  <a:pt x="185304" y="89761"/>
                  <a:pt x="195943" y="93307"/>
                </a:cubicBezTo>
                <a:cubicBezTo>
                  <a:pt x="262306" y="115428"/>
                  <a:pt x="401110" y="95178"/>
                  <a:pt x="438539" y="93307"/>
                </a:cubicBezTo>
                <a:cubicBezTo>
                  <a:pt x="470611" y="86892"/>
                  <a:pt x="491766" y="83430"/>
                  <a:pt x="522515" y="74645"/>
                </a:cubicBezTo>
                <a:cubicBezTo>
                  <a:pt x="564012" y="62789"/>
                  <a:pt x="539218" y="65707"/>
                  <a:pt x="587829" y="55984"/>
                </a:cubicBezTo>
                <a:cubicBezTo>
                  <a:pt x="590879" y="55374"/>
                  <a:pt x="594049" y="55984"/>
                  <a:pt x="597159" y="55984"/>
                </a:cubicBez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rot="18557893">
            <a:off x="7043967" y="4239483"/>
            <a:ext cx="452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;°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45024"/>
            <a:ext cx="432048" cy="6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94977" y="4797152"/>
            <a:ext cx="115127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54÷2=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35696" y="4797152"/>
            <a:ext cx="732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27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</a:rPr>
              <a:t>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7562" y="5229200"/>
            <a:ext cx="11673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25Χ2=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6295" y="5229200"/>
            <a:ext cx="732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</a:t>
            </a:r>
            <a:r>
              <a:rPr lang="el-GR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</a:rPr>
              <a:t>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00113" y="115888"/>
            <a:ext cx="7772400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el-GR" smtClean="0"/>
              <a:t>Ανακεφαλαίωση</a:t>
            </a:r>
            <a:endParaRPr lang="en-GB" smtClean="0"/>
          </a:p>
        </p:txBody>
      </p:sp>
      <p:sp>
        <p:nvSpPr>
          <p:cNvPr id="45059" name="ClipArt Placeholder 2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4506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1519238"/>
            <a:ext cx="90265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85797" y="692696"/>
            <a:ext cx="692208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Ονομάστε τα τρίγωνα με βάση τις πλευρές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47813" y="2060575"/>
            <a:ext cx="1728787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572000" y="2060575"/>
            <a:ext cx="1728788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7596188" y="2565400"/>
            <a:ext cx="1116012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17841202">
            <a:off x="107504" y="2492896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3212976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3556881">
            <a:off x="999052" y="2630073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17506825">
            <a:off x="3326197" y="2480164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9912" y="3212976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3979650">
            <a:off x="3982753" y="2482405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6062277" y="2666086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9297763">
            <a:off x="6794476" y="2819997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0650502">
            <a:off x="6647417" y="2040763"/>
            <a:ext cx="7505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l-GR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GB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cm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476375" y="4508500"/>
            <a:ext cx="1655763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4140200" y="4508500"/>
            <a:ext cx="1655763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7380288" y="4508500"/>
            <a:ext cx="1584325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1560" y="5013176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5373216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3608" y="5373216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47864" y="5013176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47864" y="5517232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79912" y="5517232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17698" y="4797152"/>
            <a:ext cx="599844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4797152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32240" y="5301208"/>
            <a:ext cx="490840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1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20°</a:t>
            </a:r>
            <a:endParaRPr lang="en-US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My Documents\My Pictures\Διάφορα\Μοιρογνωμόνιο 1.jpg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/>
          <a:stretch>
            <a:fillRect/>
          </a:stretch>
        </p:blipFill>
        <p:spPr bwMode="auto">
          <a:xfrm rot="13830494">
            <a:off x="1689213" y="1855080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Τι είναι διχοτόμος τριγώνου;</a:t>
            </a:r>
            <a:endParaRPr lang="en-GB" dirty="0"/>
          </a:p>
        </p:txBody>
      </p:sp>
      <p:sp>
        <p:nvSpPr>
          <p:cNvPr id="4" name="Rectangle 2052"/>
          <p:cNvSpPr txBox="1">
            <a:spLocks noChangeArrowheads="1"/>
          </p:cNvSpPr>
          <p:nvPr/>
        </p:nvSpPr>
        <p:spPr>
          <a:xfrm>
            <a:off x="395536" y="836712"/>
            <a:ext cx="8496944" cy="17281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Διχοτόμος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είναι το ευθύγραμμο τμήμα που μοιράζει μια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γωνία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ακριβώς στη 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μέση</a:t>
            </a: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4931997">
            <a:off x="4245285" y="4583638"/>
            <a:ext cx="2259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Πώς δείχνουν τη διχοτόμο οι μαθηματικοί;</a:t>
            </a:r>
            <a:endParaRPr lang="en-GB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499992" y="2852936"/>
            <a:ext cx="72008" cy="2160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32040" y="2780928"/>
            <a:ext cx="135632" cy="13563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635140" y="2276872"/>
            <a:ext cx="5302764" cy="3816424"/>
          </a:xfrm>
          <a:custGeom>
            <a:avLst/>
            <a:gdLst>
              <a:gd name="connsiteX0" fmla="*/ 1182254 w 3029527"/>
              <a:gd name="connsiteY0" fmla="*/ 0 h 2733964"/>
              <a:gd name="connsiteX1" fmla="*/ 0 w 3029527"/>
              <a:gd name="connsiteY1" fmla="*/ 2733964 h 2733964"/>
              <a:gd name="connsiteX2" fmla="*/ 3029527 w 3029527"/>
              <a:gd name="connsiteY2" fmla="*/ 2706255 h 2733964"/>
              <a:gd name="connsiteX3" fmla="*/ 1182254 w 3029527"/>
              <a:gd name="connsiteY3" fmla="*/ 0 h 2733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9527" h="2733964">
                <a:moveTo>
                  <a:pt x="1182254" y="0"/>
                </a:moveTo>
                <a:lnTo>
                  <a:pt x="0" y="2733964"/>
                </a:lnTo>
                <a:lnTo>
                  <a:pt x="3029527" y="2706255"/>
                </a:lnTo>
                <a:lnTo>
                  <a:pt x="1182254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704511" y="2267636"/>
            <a:ext cx="440087" cy="3816424"/>
          </a:xfrm>
          <a:prstGeom prst="line">
            <a:avLst/>
          </a:prstGeom>
          <a:ln w="666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99992" y="1844824"/>
            <a:ext cx="441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3751" y="5877272"/>
            <a:ext cx="425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1619" y="5733256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29635" y="6093296"/>
            <a:ext cx="429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442691" y="2761673"/>
            <a:ext cx="286327" cy="217055"/>
          </a:xfrm>
          <a:custGeom>
            <a:avLst/>
            <a:gdLst>
              <a:gd name="connsiteX0" fmla="*/ 0 w 286327"/>
              <a:gd name="connsiteY0" fmla="*/ 0 h 217055"/>
              <a:gd name="connsiteX1" fmla="*/ 120073 w 286327"/>
              <a:gd name="connsiteY1" fmla="*/ 203200 h 217055"/>
              <a:gd name="connsiteX2" fmla="*/ 286327 w 286327"/>
              <a:gd name="connsiteY2" fmla="*/ 83127 h 217055"/>
              <a:gd name="connsiteX3" fmla="*/ 286327 w 286327"/>
              <a:gd name="connsiteY3" fmla="*/ 83127 h 21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27" h="217055">
                <a:moveTo>
                  <a:pt x="0" y="0"/>
                </a:moveTo>
                <a:cubicBezTo>
                  <a:pt x="36176" y="94673"/>
                  <a:pt x="72352" y="189346"/>
                  <a:pt x="120073" y="203200"/>
                </a:cubicBezTo>
                <a:cubicBezTo>
                  <a:pt x="167794" y="217055"/>
                  <a:pt x="286327" y="83127"/>
                  <a:pt x="286327" y="83127"/>
                </a:cubicBezTo>
                <a:lnTo>
                  <a:pt x="286327" y="83127"/>
                </a:lnTo>
              </a:path>
            </a:pathLst>
          </a:cu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4756727" y="2687782"/>
            <a:ext cx="258618" cy="192424"/>
          </a:xfrm>
          <a:custGeom>
            <a:avLst/>
            <a:gdLst>
              <a:gd name="connsiteX0" fmla="*/ 0 w 258618"/>
              <a:gd name="connsiteY0" fmla="*/ 101600 h 192424"/>
              <a:gd name="connsiteX1" fmla="*/ 203200 w 258618"/>
              <a:gd name="connsiteY1" fmla="*/ 175491 h 192424"/>
              <a:gd name="connsiteX2" fmla="*/ 258618 w 258618"/>
              <a:gd name="connsiteY2" fmla="*/ 0 h 1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618" h="192424">
                <a:moveTo>
                  <a:pt x="0" y="101600"/>
                </a:moveTo>
                <a:cubicBezTo>
                  <a:pt x="80048" y="147012"/>
                  <a:pt x="160097" y="192424"/>
                  <a:pt x="203200" y="175491"/>
                </a:cubicBezTo>
                <a:cubicBezTo>
                  <a:pt x="246303" y="158558"/>
                  <a:pt x="252460" y="79279"/>
                  <a:pt x="258618" y="0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387268">
            <a:off x="4139952" y="3068960"/>
            <a:ext cx="732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35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</a:rPr>
              <a:t>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1067333">
            <a:off x="4815732" y="2958128"/>
            <a:ext cx="7328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35</a:t>
            </a:r>
            <a:r>
              <a:rPr lang="el-GR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</a:rPr>
              <a:t>⁰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Ποιο γεωμετρικό όργανο θα μας βοηθήσει να βρούμε τη </a:t>
            </a:r>
            <a:r>
              <a:rPr lang="el-GR" sz="3600" b="1" u="sng" dirty="0" smtClean="0">
                <a:solidFill>
                  <a:srgbClr val="FF0000"/>
                </a:solidFill>
              </a:rPr>
              <a:t>διχοτόμο</a:t>
            </a:r>
            <a:r>
              <a:rPr lang="el-GR" sz="3600" dirty="0" smtClean="0"/>
              <a:t> της γωνίας ΓΒΑ ενός τριγώνου;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My Documents\My Pictures\Διάφορα\Μοιρογνωμόνιο 1.jpg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3357100" y="3573016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267744" y="2996953"/>
            <a:ext cx="3357201" cy="2803484"/>
          </a:xfrm>
          <a:custGeom>
            <a:avLst/>
            <a:gdLst>
              <a:gd name="connsiteX0" fmla="*/ 2604654 w 2604654"/>
              <a:gd name="connsiteY0" fmla="*/ 2096655 h 2115127"/>
              <a:gd name="connsiteX1" fmla="*/ 0 w 2604654"/>
              <a:gd name="connsiteY1" fmla="*/ 2115127 h 2115127"/>
              <a:gd name="connsiteX2" fmla="*/ 1348509 w 2604654"/>
              <a:gd name="connsiteY2" fmla="*/ 0 h 2115127"/>
              <a:gd name="connsiteX3" fmla="*/ 2604654 w 2604654"/>
              <a:gd name="connsiteY3" fmla="*/ 2096655 h 211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4654" h="2115127">
                <a:moveTo>
                  <a:pt x="2604654" y="2096655"/>
                </a:moveTo>
                <a:lnTo>
                  <a:pt x="0" y="2115127"/>
                </a:lnTo>
                <a:lnTo>
                  <a:pt x="1348509" y="0"/>
                </a:lnTo>
                <a:lnTo>
                  <a:pt x="2604654" y="2096655"/>
                </a:lnTo>
                <a:close/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21878" y="5877272"/>
            <a:ext cx="68294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Πώς θα ζωγραφίσουμε τη διχοτόμο;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9" name="Straight Connector 8"/>
          <p:cNvCxnSpPr>
            <a:stCxn id="6" idx="0"/>
          </p:cNvCxnSpPr>
          <p:nvPr/>
        </p:nvCxnSpPr>
        <p:spPr>
          <a:xfrm flipH="1" flipV="1">
            <a:off x="3131840" y="4365104"/>
            <a:ext cx="2493105" cy="14108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25649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573325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Β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55172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Γ</a:t>
            </a:r>
            <a:endParaRPr lang="en-GB" sz="24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668344" y="620688"/>
            <a:ext cx="144016" cy="72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12360" y="620688"/>
            <a:ext cx="144016" cy="720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80196" y="46623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74841" y="6334780"/>
            <a:ext cx="88691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Μετρούμε τη γωνία και βρίσκουμε το μισό της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335571" y="5580668"/>
            <a:ext cx="169683" cy="197963"/>
          </a:xfrm>
          <a:custGeom>
            <a:avLst/>
            <a:gdLst>
              <a:gd name="connsiteX0" fmla="*/ 0 w 169683"/>
              <a:gd name="connsiteY0" fmla="*/ 197963 h 197963"/>
              <a:gd name="connsiteX1" fmla="*/ 75415 w 169683"/>
              <a:gd name="connsiteY1" fmla="*/ 75414 h 197963"/>
              <a:gd name="connsiteX2" fmla="*/ 169683 w 169683"/>
              <a:gd name="connsiteY2" fmla="*/ 0 h 19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683" h="197963">
                <a:moveTo>
                  <a:pt x="0" y="197963"/>
                </a:moveTo>
                <a:cubicBezTo>
                  <a:pt x="23567" y="153185"/>
                  <a:pt x="47135" y="108408"/>
                  <a:pt x="75415" y="75414"/>
                </a:cubicBezTo>
                <a:cubicBezTo>
                  <a:pt x="103695" y="42420"/>
                  <a:pt x="136689" y="21210"/>
                  <a:pt x="169683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33635">
            <a:off x="2335570" y="4169015"/>
            <a:ext cx="5191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7504" y="188640"/>
            <a:ext cx="288032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Ποιος μπορεί να μας εξηγήσει πώς θα φτιάξουμε τη διχοτόμο </a:t>
            </a:r>
          </a:p>
          <a:p>
            <a:pPr algn="ctr"/>
            <a:r>
              <a:rPr lang="el-G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της γωνίας α;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2339752" y="2348880"/>
            <a:ext cx="330200" cy="144016"/>
          </a:xfrm>
          <a:custGeom>
            <a:avLst/>
            <a:gdLst>
              <a:gd name="T0" fmla="*/ 0 w 384"/>
              <a:gd name="T1" fmla="*/ 2147483647 h 192"/>
              <a:gd name="T2" fmla="*/ 2147483647 w 384"/>
              <a:gd name="T3" fmla="*/ 0 h 192"/>
              <a:gd name="T4" fmla="*/ 2147483647 w 384"/>
              <a:gd name="T5" fmla="*/ 2147483647 h 192"/>
              <a:gd name="T6" fmla="*/ 0 60000 65536"/>
              <a:gd name="T7" fmla="*/ 0 60000 65536"/>
              <a:gd name="T8" fmla="*/ 0 60000 65536"/>
              <a:gd name="T9" fmla="*/ 0 w 384"/>
              <a:gd name="T10" fmla="*/ 0 h 192"/>
              <a:gd name="T11" fmla="*/ 384 w 38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92">
                <a:moveTo>
                  <a:pt x="0" y="192"/>
                </a:moveTo>
                <a:lnTo>
                  <a:pt x="192" y="0"/>
                </a:lnTo>
                <a:lnTo>
                  <a:pt x="384" y="192"/>
                </a:ln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724128" y="1916832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6165304"/>
            <a:ext cx="471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0306" y="6021288"/>
            <a:ext cx="391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Γ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12" descr="C:\My Documents\My Pictures\Διάφορα\Μοιρογνωμόνιο 1.jpg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 rot="15533227">
            <a:off x="2423625" y="1571116"/>
            <a:ext cx="446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971600" y="2492896"/>
            <a:ext cx="5544616" cy="4032448"/>
          </a:xfrm>
          <a:prstGeom prst="triangle">
            <a:avLst>
              <a:gd name="adj" fmla="val 85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0"/>
          </p:cNvCxnSpPr>
          <p:nvPr/>
        </p:nvCxnSpPr>
        <p:spPr>
          <a:xfrm flipH="1">
            <a:off x="4355976" y="2492896"/>
            <a:ext cx="1372628" cy="40324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6" descr="http://www.schools.ac.cy/livadia-kb-dim-la/images/MMj02836790000%5B1%5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360040" cy="51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http://images.clipartpanda.com/pencil-clipart-penc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420888"/>
            <a:ext cx="360040" cy="4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 rot="17335682">
            <a:off x="3293198" y="5020212"/>
            <a:ext cx="2259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διχοτόμος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4591801">
            <a:off x="5247381" y="3477868"/>
            <a:ext cx="8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30°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19320265">
            <a:off x="4661080" y="3055037"/>
            <a:ext cx="8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30°</a:t>
            </a:r>
            <a:endParaRPr lang="en-GB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0944" y="4523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  <p:bldP spid="2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</TotalTime>
  <Words>1538</Words>
  <Application>Microsoft Office PowerPoint</Application>
  <PresentationFormat>On-screen Show (4:3)</PresentationFormat>
  <Paragraphs>586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ΜΑΘΗΜΑΤΙΚΑ Στ΄ ΜΕΡΟΣ 2ο</vt:lpstr>
      <vt:lpstr> Είδη γωνιών</vt:lpstr>
      <vt:lpstr>Slide 3</vt:lpstr>
      <vt:lpstr>Είδη τριγώνων</vt:lpstr>
      <vt:lpstr>Είδη τριγώνων</vt:lpstr>
      <vt:lpstr>Ανακεφαλαίωση</vt:lpstr>
      <vt:lpstr>Τι είναι διχοτόμος τριγώνου;</vt:lpstr>
      <vt:lpstr>Ποιο γεωμετρικό όργανο θα μας βοηθήσει να βρούμε τη διχοτόμο της γωνίας ΓΒΑ ενός τριγώνου;</vt:lpstr>
      <vt:lpstr>Slide 9</vt:lpstr>
      <vt:lpstr>Slide 10</vt:lpstr>
      <vt:lpstr>Slide 11</vt:lpstr>
      <vt:lpstr>Slide 12</vt:lpstr>
      <vt:lpstr>Πώς φτιάχνουμε τη διάμεσο σε ένα τρίγωνο;</vt:lpstr>
      <vt:lpstr>Slide 14</vt:lpstr>
      <vt:lpstr>Slide 15</vt:lpstr>
      <vt:lpstr>Slide 16</vt:lpstr>
      <vt:lpstr>Τι είναι διάμεσος τριγώνου;</vt:lpstr>
      <vt:lpstr>Ποιο γεωμετρικό όργανο θα μας βοηθήσει να βρούμε τη διάμεσο της γωνίας α τριγώνου;</vt:lpstr>
      <vt:lpstr>Slide 19</vt:lpstr>
      <vt:lpstr>Slide 20</vt:lpstr>
      <vt:lpstr>Slide 21</vt:lpstr>
      <vt:lpstr>Slide 22</vt:lpstr>
      <vt:lpstr>Slide 23</vt:lpstr>
      <vt:lpstr>Slide 24</vt:lpstr>
      <vt:lpstr>Πάμε να δούμε τι είναι ύψος τριγώνου</vt:lpstr>
      <vt:lpstr>Slide 26</vt:lpstr>
      <vt:lpstr>Slide 27</vt:lpstr>
      <vt:lpstr>Slide 28</vt:lpstr>
      <vt:lpstr>Slide 29</vt:lpstr>
      <vt:lpstr>Slide 30</vt:lpstr>
      <vt:lpstr>Τι είναι ύψος τριγώνου;</vt:lpstr>
      <vt:lpstr>Ποιο γεωμετρικό όργανο θα μας βοηθήσει να βρούμε το ύψος του τριγώνου στην πλευρά ΒΓ;</vt:lpstr>
      <vt:lpstr>Slide 33</vt:lpstr>
      <vt:lpstr>Slide 34</vt:lpstr>
      <vt:lpstr>Πώς φτιάχνουμε το ύψος σε ένα τρίγωνο;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Ανακεφαλαίωση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Στ΄ ΜΕΡΟΣ 2ο</dc:title>
  <dc:creator>Kypros</dc:creator>
  <cp:lastModifiedBy>Kypros</cp:lastModifiedBy>
  <cp:revision>402</cp:revision>
  <dcterms:created xsi:type="dcterms:W3CDTF">2016-10-20T19:56:23Z</dcterms:created>
  <dcterms:modified xsi:type="dcterms:W3CDTF">2021-01-13T20:30:15Z</dcterms:modified>
</cp:coreProperties>
</file>