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1" r:id="rId3"/>
    <p:sldId id="282" r:id="rId4"/>
    <p:sldId id="403" r:id="rId5"/>
    <p:sldId id="394" r:id="rId6"/>
    <p:sldId id="395" r:id="rId7"/>
    <p:sldId id="396" r:id="rId8"/>
    <p:sldId id="397" r:id="rId9"/>
    <p:sldId id="398" r:id="rId10"/>
    <p:sldId id="399" r:id="rId11"/>
    <p:sldId id="400" r:id="rId12"/>
    <p:sldId id="401" r:id="rId13"/>
    <p:sldId id="402" r:id="rId14"/>
    <p:sldId id="283" r:id="rId15"/>
    <p:sldId id="284" r:id="rId16"/>
    <p:sldId id="404" r:id="rId17"/>
    <p:sldId id="405" r:id="rId18"/>
    <p:sldId id="406" r:id="rId19"/>
    <p:sldId id="407" r:id="rId20"/>
    <p:sldId id="4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76E5CB4B-BCFD-4B3D-86EA-A911EA8ABE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2BA02E-9130-4613-AC18-8C0B1BCB742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70C53-7BBD-48E3-B17A-4AEE74575ED4}" type="datetimeFigureOut">
              <a:rPr lang="en-GB" smtClean="0"/>
              <a:pPr/>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9F88-B478-4F06-B042-1AB77B7458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freeanimations.iwarp.com/flwerline.zip" TargetMode="Externa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freeanimations.iwarp.com/flwerline.zip" TargetMode="Externa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freeanimations.iwarp.com/flwerline.zip"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hyperlink" Target="http://vatopaidi.files.wordpress.com/2010/03/ceb9cf89cf83ceaecf86-cebf-cf80ceb1ceb3cebaceb1cebbcebfcf821.jpg" TargetMode="External"/><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vatopaidi.files.wordpress.com/2010/03/ceb9cf89cf83ceaecf86-cebf-cf80ceb1ceb3cebaceb1cebbcebfcf821.jpg" TargetMode="External"/><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freeanimations.iwarp.com/flwerline.zip"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www.freeanimations.iwarp.com/blugrnline.zi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freeanimations.iwarp.com/blugrnline.zi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freeanimations.iwarp.com/blugrnline.zi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cy/url?sa=i&amp;rct=j&amp;q=&amp;esrc=s&amp;source=images&amp;cd=&amp;cad=rja&amp;uact=8&amp;docid=CjJXBSiUncDpYM&amp;tbnid=o-n84A_M_wWuwM:&amp;ved=0CAUQjRw&amp;url=http://www.koolnews.gr/extras/idou-o-nimfios-erxetai-ti-giortazoume-ti-megali-deutera/&amp;ei=dMxGU_XfC4TaOJyHgIgH&amp;bvm=bv.64507335,d.Yms&amp;psig=AFQjCNFoUeLjN9y4KQGsQM7JHhUcyq7qOA&amp;ust=139723513976669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freeanimations.iwarp.com/blugrnline.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www.augoustinos-kantiotis.gr/wp-content/uploads/2009/08/skits-ampel.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9.wmf"/><Relationship Id="rId1" Type="http://schemas.openxmlformats.org/officeDocument/2006/relationships/slideLayout" Target="../slideLayouts/slideLayout1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l-GR" smtClean="0"/>
              <a:t>ΠΑΣΧΑ</a:t>
            </a:r>
            <a:endParaRPr lang="en-GB" smtClean="0"/>
          </a:p>
        </p:txBody>
      </p:sp>
      <p:sp>
        <p:nvSpPr>
          <p:cNvPr id="4099" name="Rectangle 4"/>
          <p:cNvSpPr>
            <a:spLocks noGrp="1" noChangeArrowheads="1"/>
          </p:cNvSpPr>
          <p:nvPr>
            <p:ph type="body" sz="half" idx="2"/>
          </p:nvPr>
        </p:nvSpPr>
        <p:spPr>
          <a:xfrm>
            <a:off x="4648200" y="4572000"/>
            <a:ext cx="2743200" cy="1524000"/>
          </a:xfrm>
        </p:spPr>
        <p:txBody>
          <a:bodyPr/>
          <a:lstStyle/>
          <a:p>
            <a:pPr eaLnBrk="1" hangingPunct="1"/>
            <a:endParaRPr lang="el-GR" sz="2800" smtClean="0"/>
          </a:p>
        </p:txBody>
      </p:sp>
      <p:sp>
        <p:nvSpPr>
          <p:cNvPr id="4100" name="WordArt 5"/>
          <p:cNvSpPr>
            <a:spLocks noChangeArrowheads="1" noChangeShapeType="1" noTextEdit="1"/>
          </p:cNvSpPr>
          <p:nvPr/>
        </p:nvSpPr>
        <p:spPr bwMode="auto">
          <a:xfrm>
            <a:off x="2024063" y="1346200"/>
            <a:ext cx="5095875" cy="647700"/>
          </a:xfrm>
          <a:prstGeom prst="rect">
            <a:avLst/>
          </a:prstGeom>
        </p:spPr>
        <p:txBody>
          <a:bodyPr spcFirstLastPara="1" wrap="none" fromWordArt="1">
            <a:prstTxWarp prst="textArchUp">
              <a:avLst>
                <a:gd name="adj" fmla="val 10800004"/>
              </a:avLst>
            </a:prstTxWarp>
          </a:bodyPr>
          <a:lstStyle/>
          <a:p>
            <a:pPr algn="ctr"/>
            <a:r>
              <a:rPr lang="el-GR" sz="3600" kern="10">
                <a:ln w="9525">
                  <a:solidFill>
                    <a:srgbClr val="000000"/>
                  </a:solidFill>
                  <a:round/>
                  <a:headEnd/>
                  <a:tailEnd/>
                </a:ln>
                <a:solidFill>
                  <a:srgbClr val="000000"/>
                </a:solidFill>
                <a:latin typeface="Arial Black"/>
              </a:rPr>
              <a:t>Η ΑΓΙΑ ΚΑΙ ΜΕΓΑΛΗ</a:t>
            </a:r>
            <a:endParaRPr lang="en-GB" sz="3600" kern="10">
              <a:ln w="9525">
                <a:solidFill>
                  <a:srgbClr val="000000"/>
                </a:solidFill>
                <a:round/>
                <a:headEnd/>
                <a:tailEnd/>
              </a:ln>
              <a:solidFill>
                <a:srgbClr val="000000"/>
              </a:solidFill>
              <a:latin typeface="Arial Black"/>
            </a:endParaRPr>
          </a:p>
        </p:txBody>
      </p:sp>
      <p:sp>
        <p:nvSpPr>
          <p:cNvPr id="4101" name="WordArt 6"/>
          <p:cNvSpPr>
            <a:spLocks noChangeArrowheads="1" noChangeShapeType="1" noTextEdit="1"/>
          </p:cNvSpPr>
          <p:nvPr/>
        </p:nvSpPr>
        <p:spPr bwMode="auto">
          <a:xfrm>
            <a:off x="1633538" y="1955800"/>
            <a:ext cx="6181725" cy="647700"/>
          </a:xfrm>
          <a:prstGeom prst="rect">
            <a:avLst/>
          </a:prstGeom>
        </p:spPr>
        <p:txBody>
          <a:bodyPr wrap="none" fromWordArt="1">
            <a:prstTxWarp prst="textPlain">
              <a:avLst>
                <a:gd name="adj" fmla="val 50000"/>
              </a:avLst>
            </a:prstTxWarp>
          </a:bodyPr>
          <a:lstStyle/>
          <a:p>
            <a:pPr algn="ctr"/>
            <a:r>
              <a:rPr lang="el-G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ΕΒΔΟΜΑΔΑ ΤΩΝ ΠΑΘΩΝ</a:t>
            </a:r>
            <a:endPar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4102" name="WordArt 7"/>
          <p:cNvSpPr>
            <a:spLocks noChangeArrowheads="1" noChangeShapeType="1" noTextEdit="1"/>
          </p:cNvSpPr>
          <p:nvPr/>
        </p:nvSpPr>
        <p:spPr bwMode="auto">
          <a:xfrm>
            <a:off x="2133600" y="2794000"/>
            <a:ext cx="4876800" cy="622300"/>
          </a:xfrm>
          <a:prstGeom prst="rect">
            <a:avLst/>
          </a:prstGeom>
        </p:spPr>
        <p:txBody>
          <a:bodyPr wrap="none" fromWordArt="1">
            <a:prstTxWarp prst="textCanDown">
              <a:avLst>
                <a:gd name="adj" fmla="val 33333"/>
              </a:avLst>
            </a:prstTxWarp>
          </a:bodyPr>
          <a:lstStyle/>
          <a:p>
            <a:pPr algn="ctr"/>
            <a:r>
              <a:rPr lang="el-GR" sz="3600" b="1" kern="10">
                <a:ln w="9525">
                  <a:solidFill>
                    <a:srgbClr val="000000"/>
                  </a:solidFill>
                  <a:round/>
                  <a:headEnd/>
                  <a:tailEnd/>
                </a:ln>
                <a:solidFill>
                  <a:srgbClr val="000000"/>
                </a:solidFill>
                <a:latin typeface="Arial"/>
                <a:cs typeface="Arial"/>
              </a:rPr>
              <a:t>ΤΟΥ ΧΡΙΣΤΟΥ</a:t>
            </a:r>
            <a:endParaRPr lang="en-GB" sz="3600" b="1" kern="10">
              <a:ln w="9525">
                <a:solidFill>
                  <a:srgbClr val="000000"/>
                </a:solidFill>
                <a:round/>
                <a:headEnd/>
                <a:tailEnd/>
              </a:ln>
              <a:solidFill>
                <a:srgbClr val="000000"/>
              </a:solidFill>
              <a:latin typeface="Arial"/>
              <a:cs typeface="Arial"/>
            </a:endParaRPr>
          </a:p>
        </p:txBody>
      </p:sp>
      <p:pic>
        <p:nvPicPr>
          <p:cNvPr id="4103" name="Picture 10" descr="Pascha08-01"/>
          <p:cNvPicPr>
            <a:picLocks noGrp="1" noChangeAspect="1" noChangeArrowheads="1"/>
          </p:cNvPicPr>
          <p:nvPr>
            <p:ph type="clipArt" sz="half" idx="1"/>
          </p:nvPr>
        </p:nvPicPr>
        <p:blipFill>
          <a:blip r:embed="rId2" cstate="print"/>
          <a:srcRect/>
          <a:stretch>
            <a:fillRect/>
          </a:stretch>
        </p:blipFill>
        <p:spPr>
          <a:xfrm>
            <a:off x="2895600" y="3568700"/>
            <a:ext cx="3505200" cy="2944813"/>
          </a:xfrm>
          <a:noFill/>
        </p:spPr>
      </p:pic>
      <p:pic>
        <p:nvPicPr>
          <p:cNvPr id="4104" name="Picture 11"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4105" name="Picture 12"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body" sz="half" idx="2"/>
          </p:nvPr>
        </p:nvSpPr>
        <p:spPr>
          <a:xfrm>
            <a:off x="2071688" y="304800"/>
            <a:ext cx="7072312" cy="6172200"/>
          </a:xfrm>
        </p:spPr>
        <p:txBody>
          <a:bodyPr/>
          <a:lstStyle/>
          <a:p>
            <a:pPr eaLnBrk="1" hangingPunct="1">
              <a:lnSpc>
                <a:spcPct val="90000"/>
              </a:lnSpc>
            </a:pPr>
            <a:r>
              <a:rPr lang="el-GR" sz="2800" b="1" smtClean="0"/>
              <a:t>Ο Ιησούς κατάλαβε τους σκοπούς τους και τους είπε:</a:t>
            </a:r>
          </a:p>
          <a:p>
            <a:pPr eaLnBrk="1" hangingPunct="1">
              <a:lnSpc>
                <a:spcPct val="90000"/>
              </a:lnSpc>
            </a:pPr>
            <a:r>
              <a:rPr lang="el-GR" sz="2800" b="1" smtClean="0"/>
              <a:t>Γιατί προσπαθείτε να με κοροϊδέψετε; Δείξτε μου ένα νόμισμα. Ποιου το όνομα και ποιου την εικόνα έχει πάνω; </a:t>
            </a:r>
          </a:p>
          <a:p>
            <a:pPr eaLnBrk="1" hangingPunct="1">
              <a:lnSpc>
                <a:spcPct val="90000"/>
              </a:lnSpc>
            </a:pPr>
            <a:r>
              <a:rPr lang="el-GR" sz="2800" b="1" smtClean="0"/>
              <a:t>Εκείνοι απάντησαν: Του Καίσαρα. </a:t>
            </a:r>
          </a:p>
          <a:p>
            <a:pPr eaLnBrk="1" hangingPunct="1">
              <a:lnSpc>
                <a:spcPct val="90000"/>
              </a:lnSpc>
            </a:pPr>
            <a:r>
              <a:rPr lang="el-GR" sz="2800" b="1" smtClean="0"/>
              <a:t>Τότε ο Ιησούς τους είπε: Δώστε στον Καίσαρα τα πράγματα του Καίσαρα και στο Θεό τα πράγματα του Θεού. Με αυτή την απάντηση ήθελε να τους δείξει πως εκείνοι το μόνο πράγμα για το οποίο ενδιαφέρονταν ήταν τα υλικά πράγματα και όχι τα πνευματικά που αρέσουν στο Θεό και συνέχισε να τους μιλά με παραβολές.</a:t>
            </a:r>
            <a:endParaRPr lang="en-GB" sz="2800" b="1" smtClean="0"/>
          </a:p>
        </p:txBody>
      </p:sp>
      <p:pic>
        <p:nvPicPr>
          <p:cNvPr id="23555" name="Picture 5" descr="flwerline">
            <a:hlinkClick r:id="rId2"/>
          </p:cNvPr>
          <p:cNvPicPr>
            <a:picLocks noChangeAspect="1" noChangeArrowheads="1" noCrop="1"/>
          </p:cNvPicPr>
          <p:nvPr/>
        </p:nvPicPr>
        <p:blipFill>
          <a:blip r:embed="rId3" cstate="print"/>
          <a:srcRect/>
          <a:stretch>
            <a:fillRect/>
          </a:stretch>
        </p:blipFill>
        <p:spPr bwMode="auto">
          <a:xfrm>
            <a:off x="241300" y="0"/>
            <a:ext cx="8672513" cy="260350"/>
          </a:xfrm>
          <a:prstGeom prst="rect">
            <a:avLst/>
          </a:prstGeom>
          <a:noFill/>
          <a:ln w="9525">
            <a:noFill/>
            <a:miter lim="800000"/>
            <a:headEnd/>
            <a:tailEnd/>
          </a:ln>
        </p:spPr>
      </p:pic>
      <p:pic>
        <p:nvPicPr>
          <p:cNvPr id="23556" name="Picture 6" descr="flwerline">
            <a:hlinkClick r:id="rId2"/>
          </p:cNvPr>
          <p:cNvPicPr>
            <a:picLocks noChangeAspect="1" noChangeArrowheads="1" noCrop="1"/>
          </p:cNvPicPr>
          <p:nvPr/>
        </p:nvPicPr>
        <p:blipFill>
          <a:blip r:embed="rId3" cstate="print"/>
          <a:srcRect/>
          <a:stretch>
            <a:fillRect/>
          </a:stretch>
        </p:blipFill>
        <p:spPr bwMode="auto">
          <a:xfrm>
            <a:off x="279400" y="6597650"/>
            <a:ext cx="8672513" cy="260350"/>
          </a:xfrm>
          <a:prstGeom prst="rect">
            <a:avLst/>
          </a:prstGeom>
          <a:noFill/>
          <a:ln w="9525">
            <a:noFill/>
            <a:miter lim="800000"/>
            <a:headEnd/>
            <a:tailEnd/>
          </a:ln>
        </p:spPr>
      </p:pic>
      <p:pic>
        <p:nvPicPr>
          <p:cNvPr id="23557" name="Picture 8" descr="http://3.bp.blogspot.com/_oiT_CjA7oCw/SlI5yVaV-cI/AAAAAAAAAPk/rwqATdDxntM/s400/iouliow+2.jpg"/>
          <p:cNvPicPr>
            <a:picLocks noChangeAspect="1" noChangeArrowheads="1"/>
          </p:cNvPicPr>
          <p:nvPr/>
        </p:nvPicPr>
        <p:blipFill>
          <a:blip r:embed="rId4" cstate="print"/>
          <a:srcRect/>
          <a:stretch>
            <a:fillRect/>
          </a:stretch>
        </p:blipFill>
        <p:spPr bwMode="auto">
          <a:xfrm>
            <a:off x="0" y="1071563"/>
            <a:ext cx="1714500" cy="1547812"/>
          </a:xfrm>
          <a:prstGeom prst="rect">
            <a:avLst/>
          </a:prstGeom>
          <a:noFill/>
          <a:ln w="9525">
            <a:noFill/>
            <a:miter lim="800000"/>
            <a:headEnd/>
            <a:tailEnd/>
          </a:ln>
        </p:spPr>
      </p:pic>
      <p:pic>
        <p:nvPicPr>
          <p:cNvPr id="23558" name="Picture 10" descr="http://4.bp.blogspot.com/_oiT_CjA7oCw/SlI5yMY7efI/AAAAAAAAAPc/d4GB_hFxY28/s400/ioylios+1.jpg"/>
          <p:cNvPicPr>
            <a:picLocks noChangeAspect="1" noChangeArrowheads="1"/>
          </p:cNvPicPr>
          <p:nvPr/>
        </p:nvPicPr>
        <p:blipFill>
          <a:blip r:embed="rId5" cstate="print"/>
          <a:srcRect/>
          <a:stretch>
            <a:fillRect/>
          </a:stretch>
        </p:blipFill>
        <p:spPr bwMode="auto">
          <a:xfrm>
            <a:off x="142875" y="3143250"/>
            <a:ext cx="1582738" cy="1428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body" sz="half" idx="2"/>
          </p:nvPr>
        </p:nvSpPr>
        <p:spPr>
          <a:xfrm>
            <a:off x="3929063" y="304800"/>
            <a:ext cx="5214937" cy="6172200"/>
          </a:xfrm>
        </p:spPr>
        <p:txBody>
          <a:bodyPr/>
          <a:lstStyle/>
          <a:p>
            <a:pPr eaLnBrk="1" hangingPunct="1">
              <a:lnSpc>
                <a:spcPct val="90000"/>
              </a:lnSpc>
            </a:pPr>
            <a:r>
              <a:rPr lang="el-GR" sz="3000" b="1" smtClean="0"/>
              <a:t>Τους είπε πως η βασιλεία των ουρανών μοιάζει με κάποιο βασιλιά που έκανε το γάμο του γιου του κι έστειλε υπηρέτες για να καλέσουν κόσμο να έρθει. Όμως όλοι αρνήθηκαν φεύγοντας για τη δουλειά τους και κάποιοι μάλιστα σκότωσαν τους υπηρέτες.</a:t>
            </a:r>
          </a:p>
          <a:p>
            <a:pPr eaLnBrk="1" hangingPunct="1">
              <a:lnSpc>
                <a:spcPct val="90000"/>
              </a:lnSpc>
            </a:pPr>
            <a:r>
              <a:rPr lang="el-GR" sz="3000" b="1" smtClean="0"/>
              <a:t>Ο βασιλιάς θύμωσε κι έστειλε το στρατό του και σκότωσε τους δολοφόνους και έκαψε την πόλη τους. </a:t>
            </a:r>
            <a:endParaRPr lang="en-GB" sz="3000" b="1" smtClean="0"/>
          </a:p>
        </p:txBody>
      </p:sp>
      <p:pic>
        <p:nvPicPr>
          <p:cNvPr id="24579" name="Picture 5" descr="flwerline">
            <a:hlinkClick r:id="rId2"/>
          </p:cNvPr>
          <p:cNvPicPr>
            <a:picLocks noChangeAspect="1" noChangeArrowheads="1" noCrop="1"/>
          </p:cNvPicPr>
          <p:nvPr/>
        </p:nvPicPr>
        <p:blipFill>
          <a:blip r:embed="rId3" cstate="print"/>
          <a:srcRect/>
          <a:stretch>
            <a:fillRect/>
          </a:stretch>
        </p:blipFill>
        <p:spPr bwMode="auto">
          <a:xfrm>
            <a:off x="241300" y="0"/>
            <a:ext cx="8672513" cy="260350"/>
          </a:xfrm>
          <a:prstGeom prst="rect">
            <a:avLst/>
          </a:prstGeom>
          <a:noFill/>
          <a:ln w="9525">
            <a:noFill/>
            <a:miter lim="800000"/>
            <a:headEnd/>
            <a:tailEnd/>
          </a:ln>
        </p:spPr>
      </p:pic>
      <p:pic>
        <p:nvPicPr>
          <p:cNvPr id="24580" name="Picture 6" descr="flwerline">
            <a:hlinkClick r:id="rId2"/>
          </p:cNvPr>
          <p:cNvPicPr>
            <a:picLocks noChangeAspect="1" noChangeArrowheads="1" noCrop="1"/>
          </p:cNvPicPr>
          <p:nvPr/>
        </p:nvPicPr>
        <p:blipFill>
          <a:blip r:embed="rId3" cstate="print"/>
          <a:srcRect/>
          <a:stretch>
            <a:fillRect/>
          </a:stretch>
        </p:blipFill>
        <p:spPr bwMode="auto">
          <a:xfrm>
            <a:off x="279400" y="6597650"/>
            <a:ext cx="8672513" cy="260350"/>
          </a:xfrm>
          <a:prstGeom prst="rect">
            <a:avLst/>
          </a:prstGeom>
          <a:noFill/>
          <a:ln w="9525">
            <a:noFill/>
            <a:miter lim="800000"/>
            <a:headEnd/>
            <a:tailEnd/>
          </a:ln>
        </p:spPr>
      </p:pic>
      <p:pic>
        <p:nvPicPr>
          <p:cNvPr id="24581" name="Picture 5" descr="scan0047.jpg"/>
          <p:cNvPicPr>
            <a:picLocks noChangeAspect="1"/>
          </p:cNvPicPr>
          <p:nvPr/>
        </p:nvPicPr>
        <p:blipFill>
          <a:blip r:embed="rId4" cstate="print"/>
          <a:srcRect/>
          <a:stretch>
            <a:fillRect/>
          </a:stretch>
        </p:blipFill>
        <p:spPr bwMode="auto">
          <a:xfrm>
            <a:off x="0" y="1928813"/>
            <a:ext cx="3997325" cy="29289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body" sz="half" idx="2"/>
          </p:nvPr>
        </p:nvSpPr>
        <p:spPr>
          <a:xfrm>
            <a:off x="4429125" y="285750"/>
            <a:ext cx="4714875" cy="6286500"/>
          </a:xfrm>
        </p:spPr>
        <p:txBody>
          <a:bodyPr/>
          <a:lstStyle/>
          <a:p>
            <a:pPr eaLnBrk="1" hangingPunct="1">
              <a:lnSpc>
                <a:spcPct val="90000"/>
              </a:lnSpc>
            </a:pPr>
            <a:r>
              <a:rPr lang="el-GR" sz="2800" b="1" smtClean="0"/>
              <a:t>Μετά έστειλε τους υπηρέτες να καλέσουν στο γάμο  όποιους βρουν στο δρόμο. Έτσι κι έγινε. Ήρθαν πολλοί. Μα κάποιος από αυτούς δεν σεβάστηκε την πρόσκληση του βασιλιά. Ήρθε απροετοίμαστος. Δε φορούσε τα κατάλληλα ρούχα. Ο βασιλιάς τον είδε και του είπε: Φίλε πώς ήρθες εδώ χωρίς να φοράς κατάλληλα ρούχα για το γάμο;</a:t>
            </a:r>
          </a:p>
          <a:p>
            <a:pPr eaLnBrk="1" hangingPunct="1">
              <a:lnSpc>
                <a:spcPct val="90000"/>
              </a:lnSpc>
            </a:pPr>
            <a:r>
              <a:rPr lang="el-GR" sz="2800" b="1" smtClean="0"/>
              <a:t>Αυτός δεν απάντησε.</a:t>
            </a:r>
          </a:p>
        </p:txBody>
      </p:sp>
      <p:pic>
        <p:nvPicPr>
          <p:cNvPr id="25603" name="Picture 5" descr="flwerline">
            <a:hlinkClick r:id="rId2"/>
          </p:cNvPr>
          <p:cNvPicPr>
            <a:picLocks noChangeAspect="1" noChangeArrowheads="1" noCrop="1"/>
          </p:cNvPicPr>
          <p:nvPr/>
        </p:nvPicPr>
        <p:blipFill>
          <a:blip r:embed="rId3" cstate="print"/>
          <a:srcRect/>
          <a:stretch>
            <a:fillRect/>
          </a:stretch>
        </p:blipFill>
        <p:spPr bwMode="auto">
          <a:xfrm>
            <a:off x="241300" y="0"/>
            <a:ext cx="8672513" cy="260350"/>
          </a:xfrm>
          <a:prstGeom prst="rect">
            <a:avLst/>
          </a:prstGeom>
          <a:noFill/>
          <a:ln w="9525">
            <a:noFill/>
            <a:miter lim="800000"/>
            <a:headEnd/>
            <a:tailEnd/>
          </a:ln>
        </p:spPr>
      </p:pic>
      <p:pic>
        <p:nvPicPr>
          <p:cNvPr id="25604" name="Picture 6" descr="flwerline">
            <a:hlinkClick r:id="rId2"/>
          </p:cNvPr>
          <p:cNvPicPr>
            <a:picLocks noChangeAspect="1" noChangeArrowheads="1" noCrop="1"/>
          </p:cNvPicPr>
          <p:nvPr/>
        </p:nvPicPr>
        <p:blipFill>
          <a:blip r:embed="rId3" cstate="print"/>
          <a:srcRect/>
          <a:stretch>
            <a:fillRect/>
          </a:stretch>
        </p:blipFill>
        <p:spPr bwMode="auto">
          <a:xfrm>
            <a:off x="279400" y="6597650"/>
            <a:ext cx="8672513" cy="260350"/>
          </a:xfrm>
          <a:prstGeom prst="rect">
            <a:avLst/>
          </a:prstGeom>
          <a:noFill/>
          <a:ln w="9525">
            <a:noFill/>
            <a:miter lim="800000"/>
            <a:headEnd/>
            <a:tailEnd/>
          </a:ln>
        </p:spPr>
      </p:pic>
      <p:pic>
        <p:nvPicPr>
          <p:cNvPr id="25605" name="Picture 6" descr="scan0049.jpg"/>
          <p:cNvPicPr>
            <a:picLocks noChangeAspect="1"/>
          </p:cNvPicPr>
          <p:nvPr/>
        </p:nvPicPr>
        <p:blipFill>
          <a:blip r:embed="rId4" cstate="print"/>
          <a:srcRect/>
          <a:stretch>
            <a:fillRect/>
          </a:stretch>
        </p:blipFill>
        <p:spPr bwMode="auto">
          <a:xfrm>
            <a:off x="0" y="1571625"/>
            <a:ext cx="4786313" cy="3171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3"/>
          <p:cNvSpPr>
            <a:spLocks noGrp="1"/>
          </p:cNvSpPr>
          <p:nvPr>
            <p:ph type="body" sz="half" idx="2"/>
          </p:nvPr>
        </p:nvSpPr>
        <p:spPr>
          <a:xfrm>
            <a:off x="3786188" y="0"/>
            <a:ext cx="5357812" cy="6858000"/>
          </a:xfrm>
        </p:spPr>
        <p:txBody>
          <a:bodyPr/>
          <a:lstStyle/>
          <a:p>
            <a:pPr eaLnBrk="1" hangingPunct="1"/>
            <a:r>
              <a:rPr lang="el-GR" sz="2800" b="1" smtClean="0"/>
              <a:t>Τότε ο βασιλιάς τον έβγαλε έξω λέγοντας. Πολλοί είναι οι καλεσμένοι, λίγοι όμως είναι οι εκλεκτοί που τους αξίζει να κληρονομήσουν τη βασιλεία του Θεού. </a:t>
            </a:r>
          </a:p>
          <a:p>
            <a:pPr eaLnBrk="1" hangingPunct="1"/>
            <a:r>
              <a:rPr lang="el-GR" sz="2800" smtClean="0"/>
              <a:t>Με την ιστορία αυτή ο Χριστός εννοούσε πως ο Θεός απευθύνει την πρόσκληση σε όλους μας, αλλά δεν κάνουμε όλοι μας την κατάλληλη προετοιμασία στη ψυχή μας, ώστε να δεχτούμε την πρόσκληση αυτή κι έτσι μένουμε μακριά από τη βασιλεία του Θεού.</a:t>
            </a:r>
            <a:endParaRPr lang="en-GB" sz="2800" smtClean="0"/>
          </a:p>
          <a:p>
            <a:pPr eaLnBrk="1" hangingPunct="1"/>
            <a:endParaRPr lang="en-GB" sz="2800" smtClean="0"/>
          </a:p>
        </p:txBody>
      </p:sp>
      <p:pic>
        <p:nvPicPr>
          <p:cNvPr id="26627" name="Picture 4" descr="scan0051.jpg"/>
          <p:cNvPicPr>
            <a:picLocks noChangeAspect="1"/>
          </p:cNvPicPr>
          <p:nvPr/>
        </p:nvPicPr>
        <p:blipFill>
          <a:blip r:embed="rId2" cstate="print"/>
          <a:srcRect/>
          <a:stretch>
            <a:fillRect/>
          </a:stretch>
        </p:blipFill>
        <p:spPr bwMode="auto">
          <a:xfrm>
            <a:off x="0" y="2214563"/>
            <a:ext cx="3711575" cy="38703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52400"/>
            <a:ext cx="4572000" cy="762000"/>
          </a:xfrm>
          <a:solidFill>
            <a:srgbClr val="FFFF00"/>
          </a:solidFill>
        </p:spPr>
        <p:txBody>
          <a:bodyPr>
            <a:normAutofit fontScale="90000"/>
          </a:bodyPr>
          <a:lstStyle/>
          <a:p>
            <a:pPr eaLnBrk="1" hangingPunct="1"/>
            <a:r>
              <a:rPr lang="el-GR" sz="3200" b="1" dirty="0" smtClean="0"/>
              <a:t>Μεγάλη Δευτέρα στην εκκλησία</a:t>
            </a:r>
            <a:endParaRPr lang="en-GB" sz="3200" b="1" dirty="0" smtClean="0"/>
          </a:p>
        </p:txBody>
      </p:sp>
      <p:graphicFrame>
        <p:nvGraphicFramePr>
          <p:cNvPr id="1026" name="Object 3"/>
          <p:cNvGraphicFramePr>
            <a:graphicFrameLocks noChangeAspect="1"/>
          </p:cNvGraphicFramePr>
          <p:nvPr>
            <p:ph type="clipArt" sz="half" idx="1"/>
          </p:nvPr>
        </p:nvGraphicFramePr>
        <p:xfrm>
          <a:off x="762000" y="1295400"/>
          <a:ext cx="3019425" cy="4978400"/>
        </p:xfrm>
        <a:graphic>
          <a:graphicData uri="http://schemas.openxmlformats.org/presentationml/2006/ole">
            <p:oleObj spid="_x0000_s1026" name="Bitmap Image" r:id="rId3" imgW="1276190" imgH="2104762" progId="PBrush">
              <p:embed/>
            </p:oleObj>
          </a:graphicData>
        </a:graphic>
      </p:graphicFrame>
      <p:sp>
        <p:nvSpPr>
          <p:cNvPr id="1028" name="Rectangle 4"/>
          <p:cNvSpPr>
            <a:spLocks noGrp="1" noChangeArrowheads="1"/>
          </p:cNvSpPr>
          <p:nvPr>
            <p:ph type="body" sz="half" idx="2"/>
          </p:nvPr>
        </p:nvSpPr>
        <p:spPr>
          <a:xfrm>
            <a:off x="4648200" y="838200"/>
            <a:ext cx="4495800" cy="6019800"/>
          </a:xfrm>
        </p:spPr>
        <p:txBody>
          <a:bodyPr>
            <a:normAutofit lnSpcReduction="10000"/>
          </a:bodyPr>
          <a:lstStyle/>
          <a:p>
            <a:pPr eaLnBrk="1" hangingPunct="1"/>
            <a:r>
              <a:rPr lang="el-GR" sz="2800" b="1" dirty="0" smtClean="0"/>
              <a:t>Τη Μεγάλη Δευτέρα στην εκκλησία ακούμε ακολουθίες που καλούν τους ανθρώπους να προετοιμαστούν πνευματικά για το Πάσχα.</a:t>
            </a:r>
          </a:p>
          <a:p>
            <a:pPr eaLnBrk="1" hangingPunct="1"/>
            <a:r>
              <a:rPr lang="el-GR" sz="2800" b="1" dirty="0" smtClean="0"/>
              <a:t>Αν ο άνθρωπος θέλει να κερδίσει τη βασιλεία του Θεού, πρέπει να αποφύγει την κακία, το μίσος και την έχθρα. Η αγάπη πρέπει να βασιλέψει στην καρδιά του.</a:t>
            </a:r>
          </a:p>
        </p:txBody>
      </p:sp>
      <p:pic>
        <p:nvPicPr>
          <p:cNvPr id="1029" name="Picture 5" descr="christian"/>
          <p:cNvPicPr>
            <a:picLocks noChangeAspect="1" noChangeArrowheads="1" noCrop="1"/>
          </p:cNvPicPr>
          <p:nvPr/>
        </p:nvPicPr>
        <p:blipFill>
          <a:blip r:embed="rId4" cstate="print"/>
          <a:srcRect/>
          <a:stretch>
            <a:fillRect/>
          </a:stretch>
        </p:blipFill>
        <p:spPr bwMode="auto">
          <a:xfrm>
            <a:off x="149225" y="6711950"/>
            <a:ext cx="4422775" cy="146050"/>
          </a:xfrm>
          <a:prstGeom prst="rect">
            <a:avLst/>
          </a:prstGeom>
          <a:noFill/>
          <a:ln w="9525">
            <a:noFill/>
            <a:miter lim="800000"/>
            <a:headEnd/>
            <a:tailEnd/>
          </a:ln>
        </p:spPr>
      </p:pic>
      <p:pic>
        <p:nvPicPr>
          <p:cNvPr id="1030" name="Picture 6" descr="christian"/>
          <p:cNvPicPr>
            <a:picLocks noChangeAspect="1" noChangeArrowheads="1" noCrop="1"/>
          </p:cNvPicPr>
          <p:nvPr/>
        </p:nvPicPr>
        <p:blipFill>
          <a:blip r:embed="rId4" cstate="print"/>
          <a:srcRect/>
          <a:stretch>
            <a:fillRect/>
          </a:stretch>
        </p:blipFill>
        <p:spPr bwMode="auto">
          <a:xfrm>
            <a:off x="152400" y="990600"/>
            <a:ext cx="4422775" cy="146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body" sz="half" idx="2"/>
          </p:nvPr>
        </p:nvSpPr>
        <p:spPr>
          <a:xfrm>
            <a:off x="3352800" y="0"/>
            <a:ext cx="5791200" cy="6858000"/>
          </a:xfrm>
        </p:spPr>
        <p:txBody>
          <a:bodyPr/>
          <a:lstStyle/>
          <a:p>
            <a:pPr eaLnBrk="1" hangingPunct="1">
              <a:lnSpc>
                <a:spcPct val="90000"/>
              </a:lnSpc>
            </a:pPr>
            <a:r>
              <a:rPr lang="el-GR" sz="2800" b="1" dirty="0" smtClean="0"/>
              <a:t>Τη Μεγάλη Δευτέρα στους ύμνους της εκκλησίας κυριαρχούν δύο γεγονότα:</a:t>
            </a:r>
          </a:p>
          <a:p>
            <a:pPr eaLnBrk="1" hangingPunct="1">
              <a:lnSpc>
                <a:spcPct val="90000"/>
              </a:lnSpc>
            </a:pPr>
            <a:r>
              <a:rPr lang="el-GR" sz="2800" b="1" dirty="0" smtClean="0"/>
              <a:t>α) Η ζωή του Ιωσήφ του επονομαζόμενου Πάγκαλου, δηλαδή του ωραίου στο σώμα και τη ψυχή, που πουλήθηκε σκλάβος στην Αίγυπτο και συμβολίζει το Χριστό και τα πάθη του.</a:t>
            </a:r>
          </a:p>
          <a:p>
            <a:pPr eaLnBrk="1" hangingPunct="1">
              <a:lnSpc>
                <a:spcPct val="90000"/>
              </a:lnSpc>
            </a:pPr>
            <a:r>
              <a:rPr lang="el-GR" sz="2800" b="1" dirty="0" smtClean="0"/>
              <a:t>β) Το περιστατικό της άκαρπης συκιάς που ξέρανε ο Χριστός, όταν είδε πως δεν είχε καρπούς. Η συκιά συμβόλιζε τους Εβραίους, που νόμιζαν πως ήταν σπουδαίοι, αλλά κανένα καλό καρπό δεν είχαν ούτε τα λόγια τους ούτε οι πράξεις τους. </a:t>
            </a:r>
            <a:endParaRPr lang="en-GB" sz="2800" b="1" dirty="0" smtClean="0"/>
          </a:p>
        </p:txBody>
      </p:sp>
      <p:pic>
        <p:nvPicPr>
          <p:cNvPr id="27652" name="Picture 62" descr="http://www.augoustinos-kantiotis.gr/wp-content/uploads/2010/03/%CE%9E%CE%97%CE%A1%CE%91%CE%9D.-%CE%B9%CF%83%CF%84-%CE%A3%CE%A5%CE%9A%CE%97.jpg"/>
          <p:cNvPicPr>
            <a:picLocks noGrp="1" noChangeAspect="1" noChangeArrowheads="1"/>
          </p:cNvPicPr>
          <p:nvPr>
            <p:ph type="clipArt" sz="half" idx="1"/>
          </p:nvPr>
        </p:nvPicPr>
        <p:blipFill>
          <a:blip r:embed="rId2" cstate="print"/>
          <a:srcRect/>
          <a:stretch>
            <a:fillRect/>
          </a:stretch>
        </p:blipFill>
        <p:spPr>
          <a:xfrm>
            <a:off x="571500" y="3905250"/>
            <a:ext cx="2214563" cy="2952750"/>
          </a:xfrm>
          <a:noFill/>
        </p:spPr>
      </p:pic>
      <p:pic>
        <p:nvPicPr>
          <p:cNvPr id="27653" name="Picture 64" descr="http://vatopaidi.files.wordpress.com/2010/03/ceb9cf89cf83ceaecf86-cebf-cf80ceb1ceb3cebaceb1cebbcebfcf821.jpg?w=557&amp;h=480">
            <a:hlinkClick r:id="rId3"/>
          </p:cNvPr>
          <p:cNvPicPr>
            <a:picLocks noChangeAspect="1" noChangeArrowheads="1"/>
          </p:cNvPicPr>
          <p:nvPr/>
        </p:nvPicPr>
        <p:blipFill>
          <a:blip r:embed="rId4" cstate="print"/>
          <a:srcRect/>
          <a:stretch>
            <a:fillRect/>
          </a:stretch>
        </p:blipFill>
        <p:spPr bwMode="auto">
          <a:xfrm>
            <a:off x="214313" y="714375"/>
            <a:ext cx="3143250" cy="27082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457200"/>
            <a:ext cx="1981200" cy="1143000"/>
          </a:xfrm>
        </p:spPr>
        <p:txBody>
          <a:bodyPr/>
          <a:lstStyle/>
          <a:p>
            <a:pPr eaLnBrk="1" hangingPunct="1"/>
            <a:endParaRPr lang="el-GR" smtClean="0"/>
          </a:p>
        </p:txBody>
      </p:sp>
      <p:sp>
        <p:nvSpPr>
          <p:cNvPr id="27651" name="Rectangle 4"/>
          <p:cNvSpPr>
            <a:spLocks noGrp="1" noChangeArrowheads="1"/>
          </p:cNvSpPr>
          <p:nvPr>
            <p:ph type="body" sz="half" idx="2"/>
          </p:nvPr>
        </p:nvSpPr>
        <p:spPr>
          <a:xfrm>
            <a:off x="3352800" y="0"/>
            <a:ext cx="5791200" cy="6858000"/>
          </a:xfrm>
        </p:spPr>
        <p:txBody>
          <a:bodyPr/>
          <a:lstStyle/>
          <a:p>
            <a:pPr eaLnBrk="1" hangingPunct="1">
              <a:lnSpc>
                <a:spcPct val="90000"/>
              </a:lnSpc>
            </a:pPr>
            <a:r>
              <a:rPr lang="el-GR" sz="2800" b="1" smtClean="0"/>
              <a:t>Τη Μεγάλη Δευτέρα στους ύμνους της εκκλησίας κυριαρχούν δύο γεγονότα:</a:t>
            </a:r>
          </a:p>
          <a:p>
            <a:pPr eaLnBrk="1" hangingPunct="1">
              <a:lnSpc>
                <a:spcPct val="90000"/>
              </a:lnSpc>
            </a:pPr>
            <a:r>
              <a:rPr lang="el-GR" sz="2800" b="1" smtClean="0"/>
              <a:t>α) Η ζωή του Ιωσήφ του επονομαζόμενου Πάγκαλου, δηλαδή του ωραίου στο σώμα και τη ψυχή, που πουλήθηκε σκλάβος στην Αίγυπτο και συμβολίζει το Χριστό και τα πάθη του.</a:t>
            </a:r>
          </a:p>
          <a:p>
            <a:pPr eaLnBrk="1" hangingPunct="1">
              <a:lnSpc>
                <a:spcPct val="90000"/>
              </a:lnSpc>
            </a:pPr>
            <a:r>
              <a:rPr lang="el-GR" sz="2800" b="1" smtClean="0"/>
              <a:t>β) Το περιστατικό της άκαρπης συκιάς που ξέρανε ο Χριστός, όταν είδε πως δεν είχε καρπούς. Η συκιά συμβόλιζε τους Εβραίους, που νόμιζαν πως ήταν σπουδαίοι, αλλά κανένα καλό καρπό δεν είχαν ούτε τα λόγια τους ούτε οι πράξεις τους. </a:t>
            </a:r>
            <a:endParaRPr lang="en-GB" sz="2800" b="1" smtClean="0"/>
          </a:p>
        </p:txBody>
      </p:sp>
      <p:pic>
        <p:nvPicPr>
          <p:cNvPr id="27652" name="Picture 62" descr="http://www.augoustinos-kantiotis.gr/wp-content/uploads/2010/03/%CE%9E%CE%97%CE%A1%CE%91%CE%9D.-%CE%B9%CF%83%CF%84-%CE%A3%CE%A5%CE%9A%CE%97.jpg"/>
          <p:cNvPicPr>
            <a:picLocks noGrp="1" noChangeAspect="1" noChangeArrowheads="1"/>
          </p:cNvPicPr>
          <p:nvPr>
            <p:ph type="clipArt" sz="half" idx="1"/>
          </p:nvPr>
        </p:nvPicPr>
        <p:blipFill>
          <a:blip r:embed="rId2" cstate="print"/>
          <a:srcRect/>
          <a:stretch>
            <a:fillRect/>
          </a:stretch>
        </p:blipFill>
        <p:spPr>
          <a:xfrm>
            <a:off x="571500" y="3905250"/>
            <a:ext cx="2214563" cy="2952750"/>
          </a:xfrm>
          <a:noFill/>
        </p:spPr>
      </p:pic>
      <p:pic>
        <p:nvPicPr>
          <p:cNvPr id="27653" name="Picture 64" descr="http://vatopaidi.files.wordpress.com/2010/03/ceb9cf89cf83ceaecf86-cebf-cf80ceb1ceb3cebaceb1cebbcebfcf821.jpg?w=557&amp;h=480">
            <a:hlinkClick r:id="rId3"/>
          </p:cNvPr>
          <p:cNvPicPr>
            <a:picLocks noChangeAspect="1" noChangeArrowheads="1"/>
          </p:cNvPicPr>
          <p:nvPr/>
        </p:nvPicPr>
        <p:blipFill>
          <a:blip r:embed="rId4" cstate="print"/>
          <a:srcRect/>
          <a:stretch>
            <a:fillRect/>
          </a:stretch>
        </p:blipFill>
        <p:spPr bwMode="auto">
          <a:xfrm>
            <a:off x="214313" y="714375"/>
            <a:ext cx="3143250" cy="2708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304800"/>
          </a:xfrm>
        </p:spPr>
        <p:txBody>
          <a:bodyPr>
            <a:normAutofit fontScale="90000"/>
          </a:bodyPr>
          <a:lstStyle/>
          <a:p>
            <a:pPr eaLnBrk="1" hangingPunct="1"/>
            <a:r>
              <a:rPr lang="el-GR" sz="3200" b="1" smtClean="0"/>
              <a:t>Η ιστορία του Ιωσήφ του Πάγκαλου</a:t>
            </a:r>
            <a:endParaRPr lang="en-GB" sz="3200" b="1" smtClean="0"/>
          </a:p>
        </p:txBody>
      </p:sp>
      <p:sp>
        <p:nvSpPr>
          <p:cNvPr id="28675" name="Rectangle 3"/>
          <p:cNvSpPr>
            <a:spLocks noGrp="1" noChangeArrowheads="1"/>
          </p:cNvSpPr>
          <p:nvPr>
            <p:ph type="body" idx="1"/>
          </p:nvPr>
        </p:nvSpPr>
        <p:spPr>
          <a:xfrm>
            <a:off x="0" y="1066800"/>
            <a:ext cx="9144000" cy="5791200"/>
          </a:xfrm>
        </p:spPr>
        <p:txBody>
          <a:bodyPr/>
          <a:lstStyle/>
          <a:p>
            <a:pPr eaLnBrk="1" hangingPunct="1"/>
            <a:r>
              <a:rPr lang="el-GR" smtClean="0"/>
              <a:t>Ο Ιωσήφ ήταν ο ενδέκατος γιος του Ιακώβ. Τα μεγαλύτερα αδέλφια του τον ζήλευαν για την καλοσύνη και τις αρετές του  και θέλοντάς να απαλλαγούν από αυτόν στην αρχή τον πέταξαν σε ένα λάκκο για να πεθάνει. Στη συνέχεια είπαν στον πατέρα τους τον Ιακώβ πως ο Ιωσήφ κατασπαράχθηκε από τα λιοντάρια. Για να τον παραπλανήσουν μάλιστα πήραν ένα ρούχο, το οποίο έβαψαν με αίμα ζώου, παρουσιάζοντάς το ως ένδυμα του Ιωσήφ.  </a:t>
            </a:r>
            <a:endParaRPr lang="en-GB" smtClean="0"/>
          </a:p>
        </p:txBody>
      </p:sp>
      <p:pic>
        <p:nvPicPr>
          <p:cNvPr id="28676" name="Picture 4" descr="flwerline">
            <a:hlinkClick r:id="rId2"/>
          </p:cNvPr>
          <p:cNvPicPr>
            <a:picLocks noChangeAspect="1" noChangeArrowheads="1" noCrop="1"/>
          </p:cNvPicPr>
          <p:nvPr/>
        </p:nvPicPr>
        <p:blipFill>
          <a:blip r:embed="rId3" cstate="print"/>
          <a:srcRect/>
          <a:stretch>
            <a:fillRect/>
          </a:stretch>
        </p:blipFill>
        <p:spPr bwMode="auto">
          <a:xfrm>
            <a:off x="1574800" y="838200"/>
            <a:ext cx="5715000" cy="171450"/>
          </a:xfrm>
          <a:prstGeom prst="rect">
            <a:avLst/>
          </a:prstGeom>
          <a:noFill/>
          <a:ln w="9525">
            <a:noFill/>
            <a:miter lim="800000"/>
            <a:headEnd/>
            <a:tailEnd/>
          </a:ln>
        </p:spPr>
      </p:pic>
      <p:pic>
        <p:nvPicPr>
          <p:cNvPr id="28677" name="Picture 5" descr="blugrnline">
            <a:hlinkClick r:id="rId4"/>
          </p:cNvPr>
          <p:cNvPicPr>
            <a:picLocks noChangeAspect="1" noChangeArrowheads="1" noCrop="1"/>
          </p:cNvPicPr>
          <p:nvPr/>
        </p:nvPicPr>
        <p:blipFill>
          <a:blip r:embed="rId5" cstate="print"/>
          <a:srcRect/>
          <a:stretch>
            <a:fillRect/>
          </a:stretch>
        </p:blipFill>
        <p:spPr bwMode="auto">
          <a:xfrm>
            <a:off x="266700" y="0"/>
            <a:ext cx="8672513" cy="87313"/>
          </a:xfrm>
          <a:prstGeom prst="rect">
            <a:avLst/>
          </a:prstGeom>
          <a:noFill/>
          <a:ln w="9525">
            <a:noFill/>
            <a:miter lim="800000"/>
            <a:headEnd/>
            <a:tailEnd/>
          </a:ln>
        </p:spPr>
      </p:pic>
      <p:pic>
        <p:nvPicPr>
          <p:cNvPr id="28678" name="Picture 6" descr="blugrnline">
            <a:hlinkClick r:id="rId4"/>
          </p:cNvPr>
          <p:cNvPicPr>
            <a:picLocks noChangeAspect="1" noChangeArrowheads="1" noCrop="1"/>
          </p:cNvPicPr>
          <p:nvPr/>
        </p:nvPicPr>
        <p:blipFill>
          <a:blip r:embed="rId5" cstate="print"/>
          <a:srcRect/>
          <a:stretch>
            <a:fillRect/>
          </a:stretch>
        </p:blipFill>
        <p:spPr bwMode="auto">
          <a:xfrm>
            <a:off x="285750" y="6770688"/>
            <a:ext cx="8672513" cy="873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85800" y="357188"/>
            <a:ext cx="7772400" cy="5738812"/>
          </a:xfrm>
        </p:spPr>
        <p:txBody>
          <a:bodyPr/>
          <a:lstStyle/>
          <a:p>
            <a:pPr eaLnBrk="1" hangingPunct="1"/>
            <a:r>
              <a:rPr lang="el-GR" smtClean="0"/>
              <a:t>Αργότερα τον πούλησαν σκλάβο. Ο Ιωσήφ ως σκλάβος έφτασε στην Αίγυπτο. Εκεί αγοράστηκε από τον Πεντεφρή, έναν αυλικό του Φαραώ. Η γυναίκα του Πεντεφρή τον συκοφάντησε με αποτέλεσμα ο Ιωσήφ να φυλακιστεί. </a:t>
            </a:r>
          </a:p>
          <a:p>
            <a:pPr eaLnBrk="1" hangingPunct="1"/>
            <a:r>
              <a:rPr lang="el-GR" smtClean="0"/>
              <a:t>Από τη φυλακή βγήκε όταν ερμήνευσε ένα όνειρο του Φαραώ και μέσω αυτής της ερμηνείας έσωσε τους κατοίκους της Αιγύπτου από την πείνα.</a:t>
            </a:r>
            <a:endParaRPr lang="en-GB" smtClean="0"/>
          </a:p>
          <a:p>
            <a:pPr eaLnBrk="1" hangingPunct="1"/>
            <a:endParaRPr lang="en-GB" smtClean="0"/>
          </a:p>
        </p:txBody>
      </p:sp>
      <p:pic>
        <p:nvPicPr>
          <p:cNvPr id="29699" name="Picture 5" descr="blugrnline">
            <a:hlinkClick r:id="rId2"/>
          </p:cNvPr>
          <p:cNvPicPr>
            <a:picLocks noChangeAspect="1" noChangeArrowheads="1" noCrop="1"/>
          </p:cNvPicPr>
          <p:nvPr/>
        </p:nvPicPr>
        <p:blipFill>
          <a:blip r:embed="rId3" cstate="print"/>
          <a:srcRect/>
          <a:stretch>
            <a:fillRect/>
          </a:stretch>
        </p:blipFill>
        <p:spPr bwMode="auto">
          <a:xfrm>
            <a:off x="266700" y="0"/>
            <a:ext cx="8672513" cy="87313"/>
          </a:xfrm>
          <a:prstGeom prst="rect">
            <a:avLst/>
          </a:prstGeom>
          <a:noFill/>
          <a:ln w="9525">
            <a:noFill/>
            <a:miter lim="800000"/>
            <a:headEnd/>
            <a:tailEnd/>
          </a:ln>
        </p:spPr>
      </p:pic>
      <p:pic>
        <p:nvPicPr>
          <p:cNvPr id="29700" name="Picture 6" descr="blugrnline">
            <a:hlinkClick r:id="rId2"/>
          </p:cNvPr>
          <p:cNvPicPr>
            <a:picLocks noChangeAspect="1" noChangeArrowheads="1" noCrop="1"/>
          </p:cNvPicPr>
          <p:nvPr/>
        </p:nvPicPr>
        <p:blipFill>
          <a:blip r:embed="rId3" cstate="print"/>
          <a:srcRect/>
          <a:stretch>
            <a:fillRect/>
          </a:stretch>
        </p:blipFill>
        <p:spPr bwMode="auto">
          <a:xfrm>
            <a:off x="285750" y="6770688"/>
            <a:ext cx="8672513" cy="873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142875"/>
            <a:ext cx="9144000" cy="6715125"/>
          </a:xfrm>
        </p:spPr>
        <p:txBody>
          <a:bodyPr/>
          <a:lstStyle/>
          <a:p>
            <a:pPr eaLnBrk="1" hangingPunct="1">
              <a:lnSpc>
                <a:spcPct val="90000"/>
              </a:lnSpc>
            </a:pPr>
            <a:r>
              <a:rPr lang="el-GR" sz="2800" b="1" smtClean="0"/>
              <a:t>Στο όνειρό του, ο Φαραώ είχε δει στην όχθη του Νείλου να βόσκουν επτά παχιές αγελάδες και να φυτρώνουν επτά ψηλά και εύρωστα στάχυα. Στη συνέχεια όμως του ονείρου παρουσιάστηκαν επτά κοκκαλιάρικες αγελάδες που έφαγαν τις προηγούμενες, ενώ τα στάχυα «πνίγηκαν» από νέα επτά που ήταν όμως άρρωστα και αδύνατα. Η ερμηνεία που έδωσε ο Ιωσήφ ήταν ότι για επτά χρόνια στην Αίγυπτο οι καλλιέργειες θα αποδώσουν πολλούς καρπούς και γενικά θα επικρατήσει ευφορία. Τα επτά όμως αυτά χρόνια θα τα διαδεχθούν επτά χρόνια πείνας και ξηρασίας. Και πραγματικά έτσι έγινε. Οι Αιγύπτιοι όμως μετά τις υποδείξεις του Ιωσήφ, είχαν αποθηκεύσει τρόφιμα και τα επτά χρόνια της ξηρασίας τα πέρασαν χωρίς μεγάλες δυσκολίες. Δεν έγινε όμως το ίδιο με τους ανθρώπους των γύρω περιοχών. Ανάμεσα σ΄ αυτούς ήταν και η οικογένεια του Ιωσήφ. </a:t>
            </a:r>
            <a:endParaRPr lang="en-GB" sz="2800" b="1" smtClean="0"/>
          </a:p>
        </p:txBody>
      </p:sp>
      <p:pic>
        <p:nvPicPr>
          <p:cNvPr id="30723" name="Picture 4" descr="blugrnline">
            <a:hlinkClick r:id="rId2"/>
          </p:cNvPr>
          <p:cNvPicPr>
            <a:picLocks noChangeAspect="1" noChangeArrowheads="1" noCrop="1"/>
          </p:cNvPicPr>
          <p:nvPr/>
        </p:nvPicPr>
        <p:blipFill>
          <a:blip r:embed="rId3" cstate="print"/>
          <a:srcRect/>
          <a:stretch>
            <a:fillRect/>
          </a:stretch>
        </p:blipFill>
        <p:spPr bwMode="auto">
          <a:xfrm>
            <a:off x="266700" y="0"/>
            <a:ext cx="8672513" cy="87313"/>
          </a:xfrm>
          <a:prstGeom prst="rect">
            <a:avLst/>
          </a:prstGeom>
          <a:noFill/>
          <a:ln w="9525">
            <a:noFill/>
            <a:miter lim="800000"/>
            <a:headEnd/>
            <a:tailEnd/>
          </a:ln>
        </p:spPr>
      </p:pic>
      <p:pic>
        <p:nvPicPr>
          <p:cNvPr id="30724" name="Picture 5" descr="blugrnline">
            <a:hlinkClick r:id="rId2"/>
          </p:cNvPr>
          <p:cNvPicPr>
            <a:picLocks noChangeAspect="1" noChangeArrowheads="1" noCrop="1"/>
          </p:cNvPicPr>
          <p:nvPr/>
        </p:nvPicPr>
        <p:blipFill>
          <a:blip r:embed="rId3" cstate="print"/>
          <a:srcRect/>
          <a:stretch>
            <a:fillRect/>
          </a:stretch>
        </p:blipFill>
        <p:spPr bwMode="auto">
          <a:xfrm>
            <a:off x="260350" y="6770688"/>
            <a:ext cx="8672513" cy="873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7824" y="620688"/>
            <a:ext cx="3426002" cy="1754326"/>
          </a:xfrm>
          <a:prstGeom prst="rect">
            <a:avLst/>
          </a:prstGeom>
          <a:noFill/>
        </p:spPr>
        <p:txBody>
          <a:bodyPr wrap="none">
            <a:spAutoFit/>
          </a:bodyPr>
          <a:lstStyle/>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ΜΕΓΑΛΗ </a:t>
            </a:r>
          </a:p>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ΔΕΥΤΕΡΑ</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363" name="Picture 2" descr="https://encrypted-tbn0.gstatic.com/images?q=tbn:ANd9GcSjvyz-DDz1raY8WLFoACE2RFcSJZDwTlmGAZUJDvFUdLNxX6Xy6w">
            <a:hlinkClick r:id="rId2"/>
          </p:cNvPr>
          <p:cNvPicPr>
            <a:picLocks noChangeAspect="1" noChangeArrowheads="1"/>
          </p:cNvPicPr>
          <p:nvPr/>
        </p:nvPicPr>
        <p:blipFill>
          <a:blip r:embed="rId3" cstate="print"/>
          <a:srcRect/>
          <a:stretch>
            <a:fillRect/>
          </a:stretch>
        </p:blipFill>
        <p:spPr bwMode="auto">
          <a:xfrm>
            <a:off x="3059113" y="2420938"/>
            <a:ext cx="3384550" cy="4146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85800" y="457200"/>
            <a:ext cx="7772400" cy="5638800"/>
          </a:xfrm>
        </p:spPr>
        <p:txBody>
          <a:bodyPr/>
          <a:lstStyle/>
          <a:p>
            <a:pPr eaLnBrk="1" hangingPunct="1">
              <a:lnSpc>
                <a:spcPct val="90000"/>
              </a:lnSpc>
            </a:pPr>
            <a:r>
              <a:rPr lang="el-GR" sz="2800" smtClean="0"/>
              <a:t>Ο Ιωσήφ εν τω μεταξύ κατάφερε να πάρει αξιώματα στην Αίγυπτο χάρη στην καλοσύνη και την εξυπνάδα του. </a:t>
            </a:r>
          </a:p>
          <a:p>
            <a:pPr eaLnBrk="1" hangingPunct="1">
              <a:lnSpc>
                <a:spcPct val="90000"/>
              </a:lnSpc>
            </a:pPr>
            <a:r>
              <a:rPr lang="el-GR" sz="2800" smtClean="0"/>
              <a:t>Τα αδέλφια του ήταν στα πρόθυρα της πείνας και αναγκάστηκαν να καταφύγουν στο βασιλιά για να ζητήσουν βοήθεια. Υπεύθυνος των αποθηκευμένων τροφίμων ήταν ο Ιωσήφ. Εκείνοι δεν τον αναγνώρισαν, μα εκείνος κατάλαβε ποιοι ήταν. Εκείνη τη στιγμή φάνηκε για ακόμα μια φορά η μεγαλοψυχία του. Όχι μόνο δεν τους τιμώρησε μα αντίθετα τους συγχώρεσε και τους κάλεσε να έρθουν όλοι να μείνουν στην Αίγυπτο για να γλιτώσουν από την πείνα.</a:t>
            </a:r>
            <a:endParaRPr lang="en-GB" sz="2800" smtClean="0"/>
          </a:p>
        </p:txBody>
      </p:sp>
      <p:pic>
        <p:nvPicPr>
          <p:cNvPr id="31747" name="Picture 4" descr="blugrnline">
            <a:hlinkClick r:id="rId2"/>
          </p:cNvPr>
          <p:cNvPicPr>
            <a:picLocks noChangeAspect="1" noChangeArrowheads="1" noCrop="1"/>
          </p:cNvPicPr>
          <p:nvPr/>
        </p:nvPicPr>
        <p:blipFill>
          <a:blip r:embed="rId3" cstate="print"/>
          <a:srcRect/>
          <a:stretch>
            <a:fillRect/>
          </a:stretch>
        </p:blipFill>
        <p:spPr bwMode="auto">
          <a:xfrm>
            <a:off x="266700" y="0"/>
            <a:ext cx="8672513" cy="87313"/>
          </a:xfrm>
          <a:prstGeom prst="rect">
            <a:avLst/>
          </a:prstGeom>
          <a:noFill/>
          <a:ln w="9525">
            <a:noFill/>
            <a:miter lim="800000"/>
            <a:headEnd/>
            <a:tailEnd/>
          </a:ln>
        </p:spPr>
      </p:pic>
      <p:pic>
        <p:nvPicPr>
          <p:cNvPr id="31748" name="Picture 5" descr="blugrnline">
            <a:hlinkClick r:id="rId2"/>
          </p:cNvPr>
          <p:cNvPicPr>
            <a:picLocks noChangeAspect="1" noChangeArrowheads="1" noCrop="1"/>
          </p:cNvPicPr>
          <p:nvPr/>
        </p:nvPicPr>
        <p:blipFill>
          <a:blip r:embed="rId3" cstate="print"/>
          <a:srcRect/>
          <a:stretch>
            <a:fillRect/>
          </a:stretch>
        </p:blipFill>
        <p:spPr bwMode="auto">
          <a:xfrm>
            <a:off x="285750" y="6770688"/>
            <a:ext cx="8672513" cy="873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pPr eaLnBrk="1" hangingPunct="1"/>
            <a:r>
              <a:rPr lang="el-GR" b="1" smtClean="0"/>
              <a:t>ΜΕΓΑΛΗ ΔΕΥΤΕΡΑ</a:t>
            </a:r>
            <a:endParaRPr lang="en-GB" b="1" smtClean="0"/>
          </a:p>
        </p:txBody>
      </p:sp>
      <p:sp>
        <p:nvSpPr>
          <p:cNvPr id="16387" name="Rectangle 4"/>
          <p:cNvSpPr>
            <a:spLocks noGrp="1" noChangeArrowheads="1"/>
          </p:cNvSpPr>
          <p:nvPr>
            <p:ph type="body" sz="half" idx="2"/>
          </p:nvPr>
        </p:nvSpPr>
        <p:spPr>
          <a:xfrm>
            <a:off x="2915816" y="980728"/>
            <a:ext cx="6228184" cy="5496272"/>
          </a:xfrm>
        </p:spPr>
        <p:txBody>
          <a:bodyPr/>
          <a:lstStyle/>
          <a:p>
            <a:pPr eaLnBrk="1" hangingPunct="1">
              <a:lnSpc>
                <a:spcPct val="90000"/>
              </a:lnSpc>
            </a:pPr>
            <a:r>
              <a:rPr lang="el-GR" sz="2800" b="1" dirty="0" smtClean="0"/>
              <a:t>Την άλλη μέρα καθώς ο Χριστός γύριζε από τη Βηθανία, πείνασε. Βλέποντας μια συκιά στο δρόμο πλησίασε να δει αν μπορούσε να βρει κανένα σύκο. Αλλά όταν πλησίασε, δε βρήκε τίποτα. Τότε είπε:</a:t>
            </a:r>
          </a:p>
          <a:p>
            <a:pPr eaLnBrk="1" hangingPunct="1">
              <a:lnSpc>
                <a:spcPct val="90000"/>
              </a:lnSpc>
            </a:pPr>
            <a:r>
              <a:rPr lang="el-GR" sz="2800" b="1" dirty="0" smtClean="0"/>
              <a:t>«Από δω και μπρος ποτέ πια να μην καρπίσεις.» Και αμέσως η συκιά ξεράθηκε.</a:t>
            </a:r>
          </a:p>
          <a:p>
            <a:pPr eaLnBrk="1" hangingPunct="1">
              <a:lnSpc>
                <a:spcPct val="90000"/>
              </a:lnSpc>
            </a:pPr>
            <a:r>
              <a:rPr lang="el-GR" sz="2800" b="1" dirty="0" smtClean="0"/>
              <a:t>Το θαύμα ήταν συμβολικό. Η συκιά συμβόλιζε τους ανθρώπους που δεν κάνουν αυτό που θέλει ο Θεός και στο τέλος καταστρέφονται.</a:t>
            </a:r>
            <a:endParaRPr lang="en-GB" sz="2800" b="1" dirty="0" smtClean="0"/>
          </a:p>
        </p:txBody>
      </p:sp>
      <p:pic>
        <p:nvPicPr>
          <p:cNvPr id="55301" name="Picture 5" descr="XIRANTHISA SIKI"/>
          <p:cNvPicPr>
            <a:picLocks noGrp="1" noChangeAspect="1" noChangeArrowheads="1"/>
          </p:cNvPicPr>
          <p:nvPr>
            <p:ph type="clipArt" sz="half" idx="1"/>
          </p:nvPr>
        </p:nvPicPr>
        <p:blipFill>
          <a:blip r:embed="rId2" cstate="print"/>
          <a:srcRect/>
          <a:stretch>
            <a:fillRect/>
          </a:stretch>
        </p:blipFill>
        <p:spPr>
          <a:xfrm>
            <a:off x="107504" y="2204864"/>
            <a:ext cx="2808312" cy="4114800"/>
          </a:xfrm>
          <a:noFill/>
        </p:spPr>
      </p:pic>
      <p:pic>
        <p:nvPicPr>
          <p:cNvPr id="16389" name="Picture 6" descr="animated humming bid and flowers"/>
          <p:cNvPicPr>
            <a:picLocks noChangeAspect="1" noChangeArrowheads="1" noCrop="1"/>
          </p:cNvPicPr>
          <p:nvPr/>
        </p:nvPicPr>
        <p:blipFill>
          <a:blip r:embed="rId3" cstate="print"/>
          <a:srcRect/>
          <a:stretch>
            <a:fillRect/>
          </a:stretch>
        </p:blipFill>
        <p:spPr bwMode="auto">
          <a:xfrm>
            <a:off x="203200" y="0"/>
            <a:ext cx="8672513" cy="565150"/>
          </a:xfrm>
          <a:prstGeom prst="rect">
            <a:avLst/>
          </a:prstGeom>
          <a:noFill/>
          <a:ln w="9525">
            <a:noFill/>
            <a:miter lim="800000"/>
            <a:headEnd/>
            <a:tailEnd/>
          </a:ln>
        </p:spPr>
      </p:pic>
      <p:pic>
        <p:nvPicPr>
          <p:cNvPr id="16390" name="Picture 7" descr="animated humming bid and flowers"/>
          <p:cNvPicPr>
            <a:picLocks noChangeAspect="1" noChangeArrowheads="1" noCrop="1"/>
          </p:cNvPicPr>
          <p:nvPr/>
        </p:nvPicPr>
        <p:blipFill>
          <a:blip r:embed="rId3" cstate="print"/>
          <a:srcRect/>
          <a:stretch>
            <a:fillRect/>
          </a:stretch>
        </p:blipFill>
        <p:spPr bwMode="auto">
          <a:xfrm>
            <a:off x="234950" y="6419850"/>
            <a:ext cx="8672513" cy="565150"/>
          </a:xfrm>
          <a:prstGeom prst="rect">
            <a:avLst/>
          </a:prstGeom>
          <a:noFill/>
          <a:ln w="9525">
            <a:noFill/>
            <a:miter lim="800000"/>
            <a:headEnd/>
            <a:tailEnd/>
          </a:ln>
        </p:spPr>
      </p:pic>
      <p:pic>
        <p:nvPicPr>
          <p:cNvPr id="16391" name="Picture 8" descr="movingpaintbrush"/>
          <p:cNvPicPr>
            <a:picLocks noChangeAspect="1" noChangeArrowheads="1" noCrop="1"/>
          </p:cNvPicPr>
          <p:nvPr/>
        </p:nvPicPr>
        <p:blipFill>
          <a:blip r:embed="rId4" cstate="print"/>
          <a:srcRect/>
          <a:stretch>
            <a:fillRect/>
          </a:stretch>
        </p:blipFill>
        <p:spPr bwMode="auto">
          <a:xfrm>
            <a:off x="1447800" y="50800"/>
            <a:ext cx="6237288" cy="993775"/>
          </a:xfrm>
          <a:prstGeom prst="rect">
            <a:avLst/>
          </a:prstGeom>
          <a:noFill/>
          <a:ln w="9525">
            <a:noFill/>
            <a:miter lim="800000"/>
            <a:headEnd/>
            <a:tailEnd/>
          </a:ln>
        </p:spPr>
      </p:pic>
      <p:sp>
        <p:nvSpPr>
          <p:cNvPr id="8" name="Rectangle 7"/>
          <p:cNvSpPr/>
          <p:nvPr/>
        </p:nvSpPr>
        <p:spPr>
          <a:xfrm>
            <a:off x="0" y="836712"/>
            <a:ext cx="2699792" cy="1200329"/>
          </a:xfrm>
          <a:prstGeom prst="rect">
            <a:avLst/>
          </a:prstGeom>
          <a:noFill/>
        </p:spPr>
        <p:txBody>
          <a:bodyPr wrap="square" lIns="91440" tIns="45720" rIns="91440" bIns="45720">
            <a:spAutoFit/>
          </a:bodyPr>
          <a:lstStyle/>
          <a:p>
            <a:pPr algn="ctr"/>
            <a:r>
              <a:rPr lang="el-GR"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Το θαύμα με την συκιά που ξεράθηκε</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500" fill="hold"/>
                                        <p:tgtEl>
                                          <p:spTgt spid="55301"/>
                                        </p:tgtEl>
                                        <p:attrNameLst>
                                          <p:attrName>ppt_x</p:attrName>
                                        </p:attrNameLst>
                                      </p:cBhvr>
                                      <p:tavLst>
                                        <p:tav tm="0">
                                          <p:val>
                                            <p:strVal val="0-#ppt_w/2"/>
                                          </p:val>
                                        </p:tav>
                                        <p:tav tm="100000">
                                          <p:val>
                                            <p:strVal val="#ppt_x"/>
                                          </p:val>
                                        </p:tav>
                                      </p:tavLst>
                                    </p:anim>
                                    <p:anim calcmode="lin" valueType="num">
                                      <p:cBhvr additive="base">
                                        <p:cTn id="8"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body" sz="half" idx="2"/>
          </p:nvPr>
        </p:nvSpPr>
        <p:spPr>
          <a:xfrm>
            <a:off x="0" y="836712"/>
            <a:ext cx="9144000" cy="5184575"/>
          </a:xfrm>
        </p:spPr>
        <p:txBody>
          <a:bodyPr>
            <a:noAutofit/>
          </a:bodyPr>
          <a:lstStyle/>
          <a:p>
            <a:pPr eaLnBrk="1" hangingPunct="1"/>
            <a:r>
              <a:rPr lang="el-GR" sz="2800" b="1" dirty="0" smtClean="0"/>
              <a:t>Οι μαθητές όταν είδαν τη συκιά να ξηραίνεται θαύμασαν και ο Χριστός τους εξήγησε πως αν έχουν πίστη</a:t>
            </a:r>
            <a:r>
              <a:rPr lang="en-GB" sz="2800" b="1" dirty="0" smtClean="0"/>
              <a:t>,</a:t>
            </a:r>
            <a:r>
              <a:rPr lang="el-GR" sz="2800" b="1" dirty="0" smtClean="0"/>
              <a:t> όχι μόνο αυτό θα μπορούσαν να κάνουν</a:t>
            </a:r>
            <a:r>
              <a:rPr lang="en-GB" sz="2800" b="1" dirty="0" smtClean="0"/>
              <a:t>,</a:t>
            </a:r>
            <a:r>
              <a:rPr lang="el-GR" sz="2800" b="1" dirty="0" smtClean="0"/>
              <a:t> αλλά και σε ένα βουνό αν έλεγαν να κουνηθεί και να πέσει στη θάλασσα, αυτό θα το κάνει.</a:t>
            </a:r>
            <a:endParaRPr lang="en-GB" sz="2800" b="1" dirty="0" smtClean="0"/>
          </a:p>
          <a:p>
            <a:pPr eaLnBrk="1" hangingPunct="1"/>
            <a:r>
              <a:rPr lang="el-GR" sz="2800" b="1" dirty="0" smtClean="0"/>
              <a:t>Η συκιά συμβολίζει τον άνθρωπο. Τα σύκα συμβολίζουν τα έργα που κάνει. Η συκιά δεν έκανε τίποτα χρήσιμο, έτσι καταστράφηκε. Το θαύμα αυτό έγινε</a:t>
            </a:r>
            <a:r>
              <a:rPr lang="en-GB" sz="2800" b="1" dirty="0" smtClean="0"/>
              <a:t>,</a:t>
            </a:r>
            <a:r>
              <a:rPr lang="el-GR" sz="2800" b="1" dirty="0" smtClean="0"/>
              <a:t> για να δείξει ο Χριστός στους μαθητές του ότι όποιος δεν κάνει καλά έργα, όταν έρθει η ώρα της κρίσης του Θεού, θα μείνει μακριά από τον Θεό.</a:t>
            </a:r>
          </a:p>
        </p:txBody>
      </p:sp>
      <p:pic>
        <p:nvPicPr>
          <p:cNvPr id="17411" name="Picture 5" descr="animated humming bid and flowers"/>
          <p:cNvPicPr>
            <a:picLocks noChangeAspect="1" noChangeArrowheads="1" noCrop="1"/>
          </p:cNvPicPr>
          <p:nvPr/>
        </p:nvPicPr>
        <p:blipFill>
          <a:blip r:embed="rId2" cstate="print"/>
          <a:srcRect/>
          <a:stretch>
            <a:fillRect/>
          </a:stretch>
        </p:blipFill>
        <p:spPr bwMode="auto">
          <a:xfrm>
            <a:off x="304800" y="6543675"/>
            <a:ext cx="8672513" cy="565150"/>
          </a:xfrm>
          <a:prstGeom prst="rect">
            <a:avLst/>
          </a:prstGeom>
          <a:noFill/>
          <a:ln w="9525">
            <a:noFill/>
            <a:miter lim="800000"/>
            <a:headEnd/>
            <a:tailEnd/>
          </a:ln>
        </p:spPr>
      </p:pic>
      <p:pic>
        <p:nvPicPr>
          <p:cNvPr id="17412" name="Picture 6" descr="animated humming bid and flowers"/>
          <p:cNvPicPr>
            <a:picLocks noChangeAspect="1" noChangeArrowheads="1" noCrop="1"/>
          </p:cNvPicPr>
          <p:nvPr/>
        </p:nvPicPr>
        <p:blipFill>
          <a:blip r:embed="rId2" cstate="print"/>
          <a:srcRect/>
          <a:stretch>
            <a:fillRect/>
          </a:stretch>
        </p:blipFill>
        <p:spPr bwMode="auto">
          <a:xfrm>
            <a:off x="203200" y="-127000"/>
            <a:ext cx="8672513" cy="565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body" sz="half" idx="2"/>
          </p:nvPr>
        </p:nvSpPr>
        <p:spPr>
          <a:xfrm>
            <a:off x="2643188" y="214313"/>
            <a:ext cx="6500812" cy="6643687"/>
          </a:xfrm>
        </p:spPr>
        <p:txBody>
          <a:bodyPr/>
          <a:lstStyle/>
          <a:p>
            <a:pPr eaLnBrk="1" hangingPunct="1"/>
            <a:r>
              <a:rPr lang="el-GR" sz="2800" b="1" dirty="0" smtClean="0"/>
              <a:t>Όταν ο Χριστός μπήκε στο ναό, οι Γραμματείς και οι Φαρισαίοι</a:t>
            </a:r>
            <a:r>
              <a:rPr lang="en-GB" sz="2800" b="1" dirty="0" smtClean="0"/>
              <a:t>,</a:t>
            </a:r>
            <a:r>
              <a:rPr lang="el-GR" sz="2800" b="1" dirty="0" smtClean="0"/>
              <a:t> άρχισαν να τον κατηγορούν για όσα έκανε. Ο Χριστός δεν τους απάντησε. Άρχισε να μιλά με παραβολές λέγοντας τους:</a:t>
            </a:r>
          </a:p>
          <a:p>
            <a:pPr eaLnBrk="1" hangingPunct="1"/>
            <a:r>
              <a:rPr lang="el-GR" sz="2800" b="1" dirty="0" smtClean="0"/>
              <a:t>Κάποιος φύτεψε έναν αμπελώνα, τον οποίο άφησε σε γεωργούς, να τον καλλιεργήσουν. Όταν έφτασε ο καιρός για να μαζευτεί η σοδειά έστειλε τους υπηρέτες του να μαζέψουν τα σταφύλια. Όμως οι γεωργοί έπιασαν τους υπηρέτες και άλλον τον έδειραν, άλλον τον σκότωσαν και σε άλλον πέταξαν πέτρες. </a:t>
            </a:r>
          </a:p>
        </p:txBody>
      </p:sp>
      <p:pic>
        <p:nvPicPr>
          <p:cNvPr id="18435" name="Picture 5" descr="animated humming bid and flowers"/>
          <p:cNvPicPr>
            <a:picLocks noChangeAspect="1" noChangeArrowheads="1" noCrop="1"/>
          </p:cNvPicPr>
          <p:nvPr/>
        </p:nvPicPr>
        <p:blipFill>
          <a:blip r:embed="rId2" cstate="print"/>
          <a:srcRect/>
          <a:stretch>
            <a:fillRect/>
          </a:stretch>
        </p:blipFill>
        <p:spPr bwMode="auto">
          <a:xfrm>
            <a:off x="304800" y="6543675"/>
            <a:ext cx="8672513" cy="565150"/>
          </a:xfrm>
          <a:prstGeom prst="rect">
            <a:avLst/>
          </a:prstGeom>
          <a:noFill/>
          <a:ln w="9525">
            <a:noFill/>
            <a:miter lim="800000"/>
            <a:headEnd/>
            <a:tailEnd/>
          </a:ln>
        </p:spPr>
      </p:pic>
      <p:pic>
        <p:nvPicPr>
          <p:cNvPr id="18436" name="Picture 6" descr="animated humming bid and flowers"/>
          <p:cNvPicPr>
            <a:picLocks noChangeAspect="1" noChangeArrowheads="1" noCrop="1"/>
          </p:cNvPicPr>
          <p:nvPr/>
        </p:nvPicPr>
        <p:blipFill>
          <a:blip r:embed="rId2" cstate="print"/>
          <a:srcRect/>
          <a:stretch>
            <a:fillRect/>
          </a:stretch>
        </p:blipFill>
        <p:spPr bwMode="auto">
          <a:xfrm>
            <a:off x="203200" y="-127000"/>
            <a:ext cx="8672513" cy="565150"/>
          </a:xfrm>
          <a:prstGeom prst="rect">
            <a:avLst/>
          </a:prstGeom>
          <a:noFill/>
          <a:ln w="9525">
            <a:noFill/>
            <a:miter lim="800000"/>
            <a:headEnd/>
            <a:tailEnd/>
          </a:ln>
        </p:spPr>
      </p:pic>
      <p:pic>
        <p:nvPicPr>
          <p:cNvPr id="18437" name="Picture 6" descr="scan0042.jpg"/>
          <p:cNvPicPr>
            <a:picLocks noChangeAspect="1"/>
          </p:cNvPicPr>
          <p:nvPr/>
        </p:nvPicPr>
        <p:blipFill>
          <a:blip r:embed="rId3" cstate="print"/>
          <a:srcRect/>
          <a:stretch>
            <a:fillRect/>
          </a:stretch>
        </p:blipFill>
        <p:spPr bwMode="auto">
          <a:xfrm>
            <a:off x="0" y="714375"/>
            <a:ext cx="2813050" cy="2025650"/>
          </a:xfrm>
          <a:prstGeom prst="rect">
            <a:avLst/>
          </a:prstGeom>
          <a:noFill/>
          <a:ln w="9525">
            <a:noFill/>
            <a:miter lim="800000"/>
            <a:headEnd/>
            <a:tailEnd/>
          </a:ln>
        </p:spPr>
      </p:pic>
      <p:pic>
        <p:nvPicPr>
          <p:cNvPr id="18438" name="Picture 8" descr="http://www.augoustinos-kantiotis.gr/wp-content/uploads/2009/08/skits-ampel.jpg">
            <a:hlinkClick r:id="rId4"/>
          </p:cNvPr>
          <p:cNvPicPr>
            <a:picLocks noChangeAspect="1" noChangeArrowheads="1"/>
          </p:cNvPicPr>
          <p:nvPr/>
        </p:nvPicPr>
        <p:blipFill>
          <a:blip r:embed="rId5" cstate="print"/>
          <a:srcRect/>
          <a:stretch>
            <a:fillRect/>
          </a:stretch>
        </p:blipFill>
        <p:spPr bwMode="auto">
          <a:xfrm>
            <a:off x="285750" y="3857625"/>
            <a:ext cx="2214563" cy="2236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sz="half" idx="2"/>
          </p:nvPr>
        </p:nvSpPr>
        <p:spPr>
          <a:xfrm>
            <a:off x="0" y="0"/>
            <a:ext cx="9144000" cy="6858000"/>
          </a:xfrm>
        </p:spPr>
        <p:txBody>
          <a:bodyPr/>
          <a:lstStyle/>
          <a:p>
            <a:pPr eaLnBrk="1" hangingPunct="1"/>
            <a:r>
              <a:rPr lang="el-GR" sz="2800" b="1" smtClean="0"/>
              <a:t>Έστειλε κι άλλους υπηρέτες αλλά και σ΄ αυτούς έκαναν τα ίδια. Τέλος έστειλε το γιο του λέγοντας: </a:t>
            </a:r>
          </a:p>
          <a:p>
            <a:pPr eaLnBrk="1" hangingPunct="1"/>
            <a:r>
              <a:rPr lang="el-GR" sz="2800" b="1" smtClean="0"/>
              <a:t>«Θα ντραπούν το γιο μου.» </a:t>
            </a:r>
          </a:p>
          <a:p>
            <a:pPr eaLnBrk="1" hangingPunct="1"/>
            <a:r>
              <a:rPr lang="el-GR" sz="2800" b="1" smtClean="0"/>
              <a:t>Αλλά όταν οι γεωργοί είδαν το παιδί του είπαν μεταξύ τους: Αυτός είναι ο κληρονόμος του. Να τον σκοτώσουμε και να πάρουμε την κληρονομιά.</a:t>
            </a:r>
          </a:p>
          <a:p>
            <a:pPr eaLnBrk="1" hangingPunct="1"/>
            <a:r>
              <a:rPr lang="el-GR" sz="2800" b="1" smtClean="0"/>
              <a:t>Τον έπιασαν, τον έβγαλαν έξω από το χωράφι και τον σκότωσαν.</a:t>
            </a:r>
          </a:p>
          <a:p>
            <a:pPr eaLnBrk="1" hangingPunct="1"/>
            <a:r>
              <a:rPr lang="el-GR" sz="2800" b="1" smtClean="0"/>
              <a:t>Τελειώνοντας την ιστορία ο Ιησούς τους ρώτησε:</a:t>
            </a:r>
          </a:p>
          <a:p>
            <a:pPr eaLnBrk="1" hangingPunct="1"/>
            <a:r>
              <a:rPr lang="el-GR" sz="2800" b="1" smtClean="0"/>
              <a:t>Όταν έρθει ο κύριος του αμπελώνα, τι θα κάνει στους γεωργούς;</a:t>
            </a:r>
          </a:p>
          <a:p>
            <a:pPr eaLnBrk="1" hangingPunct="1"/>
            <a:r>
              <a:rPr lang="el-GR" sz="2800" b="1" smtClean="0"/>
              <a:t>Κάποιοι του απάντησαν:</a:t>
            </a:r>
          </a:p>
          <a:p>
            <a:pPr eaLnBrk="1" hangingPunct="1"/>
            <a:r>
              <a:rPr lang="el-GR" sz="2800" b="1" smtClean="0"/>
              <a:t>- Θα διώξει αυτούς τους γεωργούς και θα δώσει το χωράφι του σ΄ άλλους γεωργούς, τίμιους.</a:t>
            </a:r>
          </a:p>
          <a:p>
            <a:pPr eaLnBrk="1" hangingPunct="1"/>
            <a:endParaRPr lang="en-GB" sz="2800" b="1" smtClean="0"/>
          </a:p>
        </p:txBody>
      </p:sp>
      <p:pic>
        <p:nvPicPr>
          <p:cNvPr id="19459" name="Picture 5" descr="animated humming bid and flowers"/>
          <p:cNvPicPr>
            <a:picLocks noChangeAspect="1" noChangeArrowheads="1" noCrop="1"/>
          </p:cNvPicPr>
          <p:nvPr/>
        </p:nvPicPr>
        <p:blipFill>
          <a:blip r:embed="rId2" cstate="print"/>
          <a:srcRect/>
          <a:stretch>
            <a:fillRect/>
          </a:stretch>
        </p:blipFill>
        <p:spPr bwMode="auto">
          <a:xfrm>
            <a:off x="304800" y="6543675"/>
            <a:ext cx="8672513" cy="565150"/>
          </a:xfrm>
          <a:prstGeom prst="rect">
            <a:avLst/>
          </a:prstGeom>
          <a:noFill/>
          <a:ln w="9525">
            <a:noFill/>
            <a:miter lim="800000"/>
            <a:headEnd/>
            <a:tailEnd/>
          </a:ln>
        </p:spPr>
      </p:pic>
      <p:pic>
        <p:nvPicPr>
          <p:cNvPr id="19460" name="Picture 6" descr="animated humming bid and flowers"/>
          <p:cNvPicPr>
            <a:picLocks noChangeAspect="1" noChangeArrowheads="1" noCrop="1"/>
          </p:cNvPicPr>
          <p:nvPr/>
        </p:nvPicPr>
        <p:blipFill>
          <a:blip r:embed="rId2" cstate="print"/>
          <a:srcRect/>
          <a:stretch>
            <a:fillRect/>
          </a:stretch>
        </p:blipFill>
        <p:spPr bwMode="auto">
          <a:xfrm>
            <a:off x="203200" y="-127000"/>
            <a:ext cx="8672513" cy="5651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sz="half" idx="2"/>
          </p:nvPr>
        </p:nvSpPr>
        <p:spPr>
          <a:xfrm>
            <a:off x="0" y="1066800"/>
            <a:ext cx="9144000" cy="6096000"/>
          </a:xfrm>
        </p:spPr>
        <p:txBody>
          <a:bodyPr/>
          <a:lstStyle/>
          <a:p>
            <a:pPr eaLnBrk="1" hangingPunct="1"/>
            <a:r>
              <a:rPr lang="el-GR" sz="2800" b="1" smtClean="0"/>
              <a:t>Όταν οι γραμματείς και οι Φαρισσαίοι άκουσαν την παραβολή κατάλαβαν ότι εννοούσε αυτούς. Δεν τον πείραξαν όμως, γιατί φοβόνταν την αντίδραση του κόσμου. Δεν έπαψαν όμως να σκέφτονται τρόπους να κάνουν κακό στο Χριστό. Θα μπορούσαν να το πετύχουν πιο εύκολα αν κατάφερναν να στρέψουν τον κόσμο εναντίον του Χριστού. </a:t>
            </a:r>
          </a:p>
        </p:txBody>
      </p:sp>
      <p:pic>
        <p:nvPicPr>
          <p:cNvPr id="20483" name="Picture 7" descr="Χριστός (1)"/>
          <p:cNvPicPr>
            <a:picLocks noChangeAspect="1" noChangeArrowheads="1"/>
          </p:cNvPicPr>
          <p:nvPr/>
        </p:nvPicPr>
        <p:blipFill>
          <a:blip r:embed="rId2" cstate="print"/>
          <a:srcRect/>
          <a:stretch>
            <a:fillRect/>
          </a:stretch>
        </p:blipFill>
        <p:spPr bwMode="auto">
          <a:xfrm>
            <a:off x="3467100" y="0"/>
            <a:ext cx="2209800" cy="1143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3"/>
          <p:cNvSpPr>
            <a:spLocks noGrp="1"/>
          </p:cNvSpPr>
          <p:nvPr>
            <p:ph type="body" sz="half" idx="2"/>
          </p:nvPr>
        </p:nvSpPr>
        <p:spPr>
          <a:xfrm>
            <a:off x="4714875" y="0"/>
            <a:ext cx="4429125" cy="6858000"/>
          </a:xfrm>
        </p:spPr>
        <p:txBody>
          <a:bodyPr/>
          <a:lstStyle/>
          <a:p>
            <a:pPr eaLnBrk="1" hangingPunct="1"/>
            <a:r>
              <a:rPr lang="el-GR" sz="2800" b="1" smtClean="0"/>
              <a:t>Έτσι κάποια στιγμή έστειλαν κάποιο να ρωτήσει το Χριστό λέγοντάς του:</a:t>
            </a:r>
          </a:p>
          <a:p>
            <a:pPr eaLnBrk="1" hangingPunct="1"/>
            <a:r>
              <a:rPr lang="el-GR" sz="2800" b="1" smtClean="0"/>
              <a:t>Κύριε, ξέρουμε ότι διδάσκεις την αλήθεια και δε χαρίζεσαι σε κανένα. Πες μας λοιπόν τι νομίζεις: Πρέπει να δίνουμε φόρο στον Καίσαρα της Ρώμης, τον αρχηγό της Ρωμαϊκής αυτοκρατορίας στον οποίο είμαστε τώρα σκλαβωμένοι;</a:t>
            </a:r>
          </a:p>
          <a:p>
            <a:pPr eaLnBrk="1" hangingPunct="1"/>
            <a:endParaRPr lang="en-GB" sz="2800" b="1" smtClean="0"/>
          </a:p>
        </p:txBody>
      </p:sp>
      <p:pic>
        <p:nvPicPr>
          <p:cNvPr id="21507" name="Picture 4" descr="scan0050.jpg"/>
          <p:cNvPicPr>
            <a:picLocks noChangeAspect="1"/>
          </p:cNvPicPr>
          <p:nvPr/>
        </p:nvPicPr>
        <p:blipFill>
          <a:blip r:embed="rId2" cstate="print"/>
          <a:srcRect/>
          <a:stretch>
            <a:fillRect/>
          </a:stretch>
        </p:blipFill>
        <p:spPr bwMode="auto">
          <a:xfrm>
            <a:off x="0" y="0"/>
            <a:ext cx="485457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l-GR" smtClean="0"/>
          </a:p>
        </p:txBody>
      </p:sp>
      <p:sp>
        <p:nvSpPr>
          <p:cNvPr id="22531" name="Rectangle 4"/>
          <p:cNvSpPr>
            <a:spLocks noGrp="1" noChangeArrowheads="1"/>
          </p:cNvSpPr>
          <p:nvPr>
            <p:ph type="body" sz="half" idx="2"/>
          </p:nvPr>
        </p:nvSpPr>
        <p:spPr>
          <a:xfrm>
            <a:off x="381000" y="2692400"/>
            <a:ext cx="8305800" cy="4038600"/>
          </a:xfrm>
        </p:spPr>
        <p:txBody>
          <a:bodyPr/>
          <a:lstStyle/>
          <a:p>
            <a:pPr eaLnBrk="1" hangingPunct="1"/>
            <a:r>
              <a:rPr lang="el-GR" b="1" smtClean="0"/>
              <a:t>Ο σκοπός τους ήταν πονηρός. Αν ο Χριστός έλεγε να μη δίνουν το φόρο στον Καίσαρα, τότε θα τον κατάγγελλαν στον Καίσαρα. Αν τους έλεγε να πληρώνουν φόρο, τότε θα ξεσήκωναν τον κόσμο εναντίον του, γιατί δεν ήθελε την ελευθερία των Εβραίων, αφού υποστηρίζει να πληρώνουν φόρο στο Ρωμαίο βασιλιά.</a:t>
            </a:r>
            <a:endParaRPr lang="en-GB" sz="2800" smtClean="0"/>
          </a:p>
        </p:txBody>
      </p:sp>
      <p:pic>
        <p:nvPicPr>
          <p:cNvPr id="22532" name="Picture 5" descr="Χριστός (1)"/>
          <p:cNvPicPr>
            <a:picLocks noChangeAspect="1" noChangeArrowheads="1"/>
          </p:cNvPicPr>
          <p:nvPr/>
        </p:nvPicPr>
        <p:blipFill>
          <a:blip r:embed="rId2" cstate="print"/>
          <a:srcRect/>
          <a:stretch>
            <a:fillRect/>
          </a:stretch>
        </p:blipFill>
        <p:spPr bwMode="auto">
          <a:xfrm>
            <a:off x="2355850" y="381000"/>
            <a:ext cx="4583113" cy="2667000"/>
          </a:xfrm>
          <a:prstGeom prst="rect">
            <a:avLst/>
          </a:prstGeom>
          <a:noFill/>
          <a:ln w="9525">
            <a:noFill/>
            <a:miter lim="800000"/>
            <a:headEnd/>
            <a:tailEnd/>
          </a:ln>
        </p:spPr>
      </p:pic>
      <p:pic>
        <p:nvPicPr>
          <p:cNvPr id="22533" name="Picture 6"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22534" name="Picture 7"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1484</Words>
  <Application>Microsoft Office PowerPoint</Application>
  <PresentationFormat>On-screen Show (4:3)</PresentationFormat>
  <Paragraphs>53</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Bitmap Image</vt:lpstr>
      <vt:lpstr>ΠΑΣΧΑ</vt:lpstr>
      <vt:lpstr>Slide 2</vt:lpstr>
      <vt:lpstr>ΜΕΓΑΛΗ ΔΕΥΤΕΡΑ</vt:lpstr>
      <vt:lpstr>Slide 4</vt:lpstr>
      <vt:lpstr>Slide 5</vt:lpstr>
      <vt:lpstr>Slide 6</vt:lpstr>
      <vt:lpstr>Slide 7</vt:lpstr>
      <vt:lpstr>Slide 8</vt:lpstr>
      <vt:lpstr>Slide 9</vt:lpstr>
      <vt:lpstr>Slide 10</vt:lpstr>
      <vt:lpstr>Slide 11</vt:lpstr>
      <vt:lpstr>Slide 12</vt:lpstr>
      <vt:lpstr>Slide 13</vt:lpstr>
      <vt:lpstr>Μεγάλη Δευτέρα στην εκκλησία</vt:lpstr>
      <vt:lpstr>Slide 15</vt:lpstr>
      <vt:lpstr>Slide 16</vt:lpstr>
      <vt:lpstr>Η ιστορία του Ιωσήφ του Πάγκαλου</vt:lpstr>
      <vt:lpstr>Slide 18</vt:lpstr>
      <vt:lpstr>Slide 19</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dc:title>
  <dc:creator>Kypros</dc:creator>
  <cp:lastModifiedBy>Kypros</cp:lastModifiedBy>
  <cp:revision>36</cp:revision>
  <dcterms:created xsi:type="dcterms:W3CDTF">2020-04-11T16:51:23Z</dcterms:created>
  <dcterms:modified xsi:type="dcterms:W3CDTF">2020-04-12T08:54:03Z</dcterms:modified>
</cp:coreProperties>
</file>