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364" r:id="rId3"/>
    <p:sldId id="365" r:id="rId4"/>
    <p:sldId id="366" r:id="rId5"/>
    <p:sldId id="270" r:id="rId6"/>
    <p:sldId id="367" r:id="rId7"/>
    <p:sldId id="368" r:id="rId8"/>
    <p:sldId id="369" r:id="rId9"/>
    <p:sldId id="370" r:id="rId10"/>
    <p:sldId id="371" r:id="rId11"/>
    <p:sldId id="3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smtClean="0"/>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027A4C24-A34D-40DB-87A9-6D41212CB68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76E5CB4B-BCFD-4B3D-86EA-A911EA8ABEA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92BA02E-9130-4613-AC18-8C0B1BCB7422}"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929D8847-1CFA-45DF-9738-98843B08A45C}"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70C53-7BBD-48E3-B17A-4AEE74575ED4}" type="datetimeFigureOut">
              <a:rPr lang="en-GB" smtClean="0"/>
              <a:pPr/>
              <a:t>12/04/2020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49F88-B478-4F06-B042-1AB77B74588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animations.iwarp.com/flwerline.zip" TargetMode="External"/><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cy/url?sa=i&amp;url=https%3A%2F%2Fwww.iefimerida.gr%2Fellada%2Fmegali-paraskeyi-simera-i-simasia-tis-imeras&amp;psig=AOvVaw0zrdKmbiVZ5DfUTqkz1UfZ&amp;ust=1586768515711000&amp;source=images&amp;cd=vfe&amp;ved=0CAIQjRxqFwoTCIjZq8LD4ugCFQAAAAAdAAAAABAD"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l-GR" smtClean="0"/>
              <a:t>ΠΑΣΧΑ</a:t>
            </a:r>
            <a:endParaRPr lang="en-GB" smtClean="0"/>
          </a:p>
        </p:txBody>
      </p:sp>
      <p:sp>
        <p:nvSpPr>
          <p:cNvPr id="4099" name="Rectangle 4"/>
          <p:cNvSpPr>
            <a:spLocks noGrp="1" noChangeArrowheads="1"/>
          </p:cNvSpPr>
          <p:nvPr>
            <p:ph type="body" sz="half" idx="2"/>
          </p:nvPr>
        </p:nvSpPr>
        <p:spPr>
          <a:xfrm>
            <a:off x="4648200" y="4572000"/>
            <a:ext cx="2743200" cy="1524000"/>
          </a:xfrm>
        </p:spPr>
        <p:txBody>
          <a:bodyPr/>
          <a:lstStyle/>
          <a:p>
            <a:pPr eaLnBrk="1" hangingPunct="1"/>
            <a:endParaRPr lang="el-GR" sz="2800" smtClean="0"/>
          </a:p>
        </p:txBody>
      </p:sp>
      <p:sp>
        <p:nvSpPr>
          <p:cNvPr id="4100" name="WordArt 5"/>
          <p:cNvSpPr>
            <a:spLocks noChangeArrowheads="1" noChangeShapeType="1" noTextEdit="1"/>
          </p:cNvSpPr>
          <p:nvPr/>
        </p:nvSpPr>
        <p:spPr bwMode="auto">
          <a:xfrm>
            <a:off x="2024063" y="1346200"/>
            <a:ext cx="5095875" cy="647700"/>
          </a:xfrm>
          <a:prstGeom prst="rect">
            <a:avLst/>
          </a:prstGeom>
        </p:spPr>
        <p:txBody>
          <a:bodyPr spcFirstLastPara="1" wrap="none" fromWordArt="1">
            <a:prstTxWarp prst="textArchUp">
              <a:avLst>
                <a:gd name="adj" fmla="val 10800004"/>
              </a:avLst>
            </a:prstTxWarp>
          </a:bodyPr>
          <a:lstStyle/>
          <a:p>
            <a:pPr algn="ctr"/>
            <a:r>
              <a:rPr lang="el-GR" sz="3600" kern="10">
                <a:ln w="9525">
                  <a:solidFill>
                    <a:srgbClr val="000000"/>
                  </a:solidFill>
                  <a:round/>
                  <a:headEnd/>
                  <a:tailEnd/>
                </a:ln>
                <a:solidFill>
                  <a:srgbClr val="000000"/>
                </a:solidFill>
                <a:latin typeface="Arial Black"/>
              </a:rPr>
              <a:t>Η ΑΓΙΑ ΚΑΙ ΜΕΓΑΛΗ</a:t>
            </a:r>
            <a:endParaRPr lang="en-GB" sz="3600" kern="10">
              <a:ln w="9525">
                <a:solidFill>
                  <a:srgbClr val="000000"/>
                </a:solidFill>
                <a:round/>
                <a:headEnd/>
                <a:tailEnd/>
              </a:ln>
              <a:solidFill>
                <a:srgbClr val="000000"/>
              </a:solidFill>
              <a:latin typeface="Arial Black"/>
            </a:endParaRPr>
          </a:p>
        </p:txBody>
      </p:sp>
      <p:sp>
        <p:nvSpPr>
          <p:cNvPr id="4101" name="WordArt 6"/>
          <p:cNvSpPr>
            <a:spLocks noChangeArrowheads="1" noChangeShapeType="1" noTextEdit="1"/>
          </p:cNvSpPr>
          <p:nvPr/>
        </p:nvSpPr>
        <p:spPr bwMode="auto">
          <a:xfrm>
            <a:off x="1633538" y="1955800"/>
            <a:ext cx="6181725" cy="647700"/>
          </a:xfrm>
          <a:prstGeom prst="rect">
            <a:avLst/>
          </a:prstGeom>
        </p:spPr>
        <p:txBody>
          <a:bodyPr wrap="none" fromWordArt="1">
            <a:prstTxWarp prst="textPlain">
              <a:avLst>
                <a:gd name="adj" fmla="val 50000"/>
              </a:avLst>
            </a:prstTxWarp>
          </a:bodyPr>
          <a:lstStyle/>
          <a:p>
            <a:pPr algn="ctr"/>
            <a:r>
              <a:rPr lang="el-GR"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ΕΒΔΟΜΑΔΑ ΤΩΝ ΠΑΘΩΝ</a:t>
            </a:r>
            <a:endParaRPr lang="en-GB"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endParaRPr>
          </a:p>
        </p:txBody>
      </p:sp>
      <p:sp>
        <p:nvSpPr>
          <p:cNvPr id="4102" name="WordArt 7"/>
          <p:cNvSpPr>
            <a:spLocks noChangeArrowheads="1" noChangeShapeType="1" noTextEdit="1"/>
          </p:cNvSpPr>
          <p:nvPr/>
        </p:nvSpPr>
        <p:spPr bwMode="auto">
          <a:xfrm>
            <a:off x="2133600" y="2794000"/>
            <a:ext cx="4876800" cy="622300"/>
          </a:xfrm>
          <a:prstGeom prst="rect">
            <a:avLst/>
          </a:prstGeom>
        </p:spPr>
        <p:txBody>
          <a:bodyPr wrap="none" fromWordArt="1">
            <a:prstTxWarp prst="textCanDown">
              <a:avLst>
                <a:gd name="adj" fmla="val 33333"/>
              </a:avLst>
            </a:prstTxWarp>
          </a:bodyPr>
          <a:lstStyle/>
          <a:p>
            <a:pPr algn="ctr"/>
            <a:r>
              <a:rPr lang="el-GR" sz="3600" b="1" kern="10">
                <a:ln w="9525">
                  <a:solidFill>
                    <a:srgbClr val="000000"/>
                  </a:solidFill>
                  <a:round/>
                  <a:headEnd/>
                  <a:tailEnd/>
                </a:ln>
                <a:solidFill>
                  <a:srgbClr val="000000"/>
                </a:solidFill>
                <a:latin typeface="Arial"/>
                <a:cs typeface="Arial"/>
              </a:rPr>
              <a:t>ΤΟΥ ΧΡΙΣΤΟΥ</a:t>
            </a:r>
            <a:endParaRPr lang="en-GB" sz="3600" b="1" kern="10">
              <a:ln w="9525">
                <a:solidFill>
                  <a:srgbClr val="000000"/>
                </a:solidFill>
                <a:round/>
                <a:headEnd/>
                <a:tailEnd/>
              </a:ln>
              <a:solidFill>
                <a:srgbClr val="000000"/>
              </a:solidFill>
              <a:latin typeface="Arial"/>
              <a:cs typeface="Arial"/>
            </a:endParaRPr>
          </a:p>
        </p:txBody>
      </p:sp>
      <p:pic>
        <p:nvPicPr>
          <p:cNvPr id="4103" name="Picture 10" descr="Pascha08-01"/>
          <p:cNvPicPr>
            <a:picLocks noGrp="1" noChangeAspect="1" noChangeArrowheads="1"/>
          </p:cNvPicPr>
          <p:nvPr>
            <p:ph type="clipArt" sz="half" idx="1"/>
          </p:nvPr>
        </p:nvPicPr>
        <p:blipFill>
          <a:blip r:embed="rId2" cstate="print"/>
          <a:srcRect/>
          <a:stretch>
            <a:fillRect/>
          </a:stretch>
        </p:blipFill>
        <p:spPr>
          <a:xfrm>
            <a:off x="2895600" y="3568700"/>
            <a:ext cx="3505200" cy="2944813"/>
          </a:xfrm>
          <a:noFill/>
        </p:spPr>
      </p:pic>
      <p:pic>
        <p:nvPicPr>
          <p:cNvPr id="4104" name="Picture 11" descr="flwerline">
            <a:hlinkClick r:id="rId3"/>
          </p:cNvPr>
          <p:cNvPicPr>
            <a:picLocks noChangeAspect="1" noChangeArrowheads="1" noCrop="1"/>
          </p:cNvPicPr>
          <p:nvPr/>
        </p:nvPicPr>
        <p:blipFill>
          <a:blip r:embed="rId4" cstate="print"/>
          <a:srcRect/>
          <a:stretch>
            <a:fillRect/>
          </a:stretch>
        </p:blipFill>
        <p:spPr bwMode="auto">
          <a:xfrm>
            <a:off x="241300" y="0"/>
            <a:ext cx="8672513" cy="260350"/>
          </a:xfrm>
          <a:prstGeom prst="rect">
            <a:avLst/>
          </a:prstGeom>
          <a:noFill/>
          <a:ln w="9525">
            <a:noFill/>
            <a:miter lim="800000"/>
            <a:headEnd/>
            <a:tailEnd/>
          </a:ln>
        </p:spPr>
      </p:pic>
      <p:pic>
        <p:nvPicPr>
          <p:cNvPr id="4105" name="Picture 12" descr="flwerline">
            <a:hlinkClick r:id="rId3"/>
          </p:cNvPr>
          <p:cNvPicPr>
            <a:picLocks noChangeAspect="1" noChangeArrowheads="1" noCrop="1"/>
          </p:cNvPicPr>
          <p:nvPr/>
        </p:nvPicPr>
        <p:blipFill>
          <a:blip r:embed="rId4" cstate="print"/>
          <a:srcRect/>
          <a:stretch>
            <a:fillRect/>
          </a:stretch>
        </p:blipFill>
        <p:spPr bwMode="auto">
          <a:xfrm>
            <a:off x="279400" y="6597650"/>
            <a:ext cx="8672513" cy="2603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30200" y="381000"/>
            <a:ext cx="8458200" cy="1600200"/>
          </a:xfrm>
        </p:spPr>
        <p:txBody>
          <a:bodyPr>
            <a:normAutofit fontScale="90000"/>
          </a:bodyPr>
          <a:lstStyle/>
          <a:p>
            <a:pPr eaLnBrk="1" hangingPunct="1"/>
            <a:r>
              <a:rPr lang="el-GR" sz="3200" b="1" smtClean="0"/>
              <a:t>Τη Μεγάλη Παρασκευή το βράδυ γίνεται και η περιφορά του Επιταφίου στους δρόμους γύρω από την εκκλησία. Κατά τη διάρκεια της περιφοράς ψέλνονται διάφορα τροπάρια.</a:t>
            </a:r>
            <a:endParaRPr lang="en-GB" sz="3200" b="1" smtClean="0"/>
          </a:p>
        </p:txBody>
      </p:sp>
      <p:pic>
        <p:nvPicPr>
          <p:cNvPr id="125955" name="Picture 7" descr="image112"/>
          <p:cNvPicPr>
            <a:picLocks noGrp="1" noChangeAspect="1" noChangeArrowheads="1"/>
          </p:cNvPicPr>
          <p:nvPr>
            <p:ph type="clipArt" sz="half" idx="1"/>
          </p:nvPr>
        </p:nvPicPr>
        <p:blipFill>
          <a:blip r:embed="rId2" cstate="print"/>
          <a:srcRect/>
          <a:stretch>
            <a:fillRect/>
          </a:stretch>
        </p:blipFill>
        <p:spPr>
          <a:xfrm>
            <a:off x="4792663" y="2381250"/>
            <a:ext cx="4152900" cy="3151188"/>
          </a:xfrm>
          <a:noFill/>
        </p:spPr>
      </p:pic>
      <p:pic>
        <p:nvPicPr>
          <p:cNvPr id="125956" name="Picture 8" descr="epitafios [640x480]"/>
          <p:cNvPicPr>
            <a:picLocks noChangeAspect="1" noChangeArrowheads="1"/>
          </p:cNvPicPr>
          <p:nvPr/>
        </p:nvPicPr>
        <p:blipFill>
          <a:blip r:embed="rId3" cstate="print"/>
          <a:srcRect/>
          <a:stretch>
            <a:fillRect/>
          </a:stretch>
        </p:blipFill>
        <p:spPr bwMode="auto">
          <a:xfrm>
            <a:off x="144463" y="2355850"/>
            <a:ext cx="4267200" cy="31988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lipArt Placeholder 2"/>
          <p:cNvSpPr>
            <a:spLocks noGrp="1" noTextEdit="1"/>
          </p:cNvSpPr>
          <p:nvPr>
            <p:ph type="clipArt" sz="half" idx="1"/>
          </p:nvPr>
        </p:nvSpPr>
        <p:spPr/>
      </p:sp>
      <p:sp>
        <p:nvSpPr>
          <p:cNvPr id="126979" name="Text Placeholder 3"/>
          <p:cNvSpPr>
            <a:spLocks noGrp="1"/>
          </p:cNvSpPr>
          <p:nvPr>
            <p:ph type="body" sz="half" idx="2"/>
          </p:nvPr>
        </p:nvSpPr>
        <p:spPr>
          <a:xfrm>
            <a:off x="6786563" y="1124744"/>
            <a:ext cx="2143125" cy="5256584"/>
          </a:xfrm>
        </p:spPr>
        <p:txBody>
          <a:bodyPr>
            <a:normAutofit fontScale="85000" lnSpcReduction="20000"/>
          </a:bodyPr>
          <a:lstStyle/>
          <a:p>
            <a:pPr eaLnBrk="1" hangingPunct="1"/>
            <a:r>
              <a:rPr lang="el-GR" dirty="0" smtClean="0"/>
              <a:t>Ο ναός στον οποίο βρίσκεται ο τάφος του Χριστού.</a:t>
            </a:r>
          </a:p>
          <a:p>
            <a:pPr eaLnBrk="1" hangingPunct="1"/>
            <a:r>
              <a:rPr lang="el-GR" dirty="0" smtClean="0"/>
              <a:t>Εδώ κάθε χρόνο την ημέρα της Ανάστασης του Χριστού, έρχεται ο Άγιο Φως.</a:t>
            </a:r>
            <a:endParaRPr lang="en-GB" dirty="0" smtClean="0"/>
          </a:p>
        </p:txBody>
      </p:sp>
      <p:pic>
        <p:nvPicPr>
          <p:cNvPr id="126980" name="Picture 2" descr="Εικόνα"/>
          <p:cNvPicPr>
            <a:picLocks noChangeAspect="1" noChangeArrowheads="1"/>
          </p:cNvPicPr>
          <p:nvPr/>
        </p:nvPicPr>
        <p:blipFill>
          <a:blip r:embed="rId2" cstate="print"/>
          <a:srcRect/>
          <a:stretch>
            <a:fillRect/>
          </a:stretch>
        </p:blipFill>
        <p:spPr bwMode="auto">
          <a:xfrm>
            <a:off x="2000250" y="764704"/>
            <a:ext cx="4714875" cy="5859934"/>
          </a:xfrm>
          <a:prstGeom prst="rect">
            <a:avLst/>
          </a:prstGeom>
          <a:noFill/>
          <a:ln w="9525">
            <a:noFill/>
            <a:miter lim="800000"/>
            <a:headEnd/>
            <a:tailEnd/>
          </a:ln>
        </p:spPr>
      </p:pic>
      <p:sp>
        <p:nvSpPr>
          <p:cNvPr id="5" name="Rectangle 4"/>
          <p:cNvSpPr/>
          <p:nvPr/>
        </p:nvSpPr>
        <p:spPr>
          <a:xfrm>
            <a:off x="179512" y="116632"/>
            <a:ext cx="8496944" cy="523220"/>
          </a:xfrm>
          <a:prstGeom prst="rect">
            <a:avLst/>
          </a:prstGeom>
          <a:noFill/>
        </p:spPr>
        <p:txBody>
          <a:bodyPr wrap="square" lIns="91440" tIns="45720" rIns="91440" bIns="45720">
            <a:spAutoFit/>
          </a:bodyPr>
          <a:lstStyle/>
          <a:p>
            <a:pPr algn="ctr"/>
            <a:r>
              <a:rPr lang="el-GR"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Ο ναός της Αναστάσεως στα Ιεροσόλυμα</a:t>
            </a: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476672"/>
            <a:ext cx="4536049" cy="1754326"/>
          </a:xfrm>
          <a:prstGeom prst="rect">
            <a:avLst/>
          </a:prstGeom>
          <a:noFill/>
        </p:spPr>
        <p:txBody>
          <a:bodyPr wrap="none">
            <a:spAutoFit/>
          </a:bodyPr>
          <a:lstStyle/>
          <a:p>
            <a:pPr algn="ctr">
              <a:defRPr/>
            </a:pPr>
            <a:r>
              <a:rPr lang="el-G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ΜΕΓΑΛΗ </a:t>
            </a:r>
          </a:p>
          <a:p>
            <a:pPr algn="ctr">
              <a:defRPr/>
            </a:pPr>
            <a:r>
              <a:rPr lang="el-G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ΠΑΡΑΣΚΕΥΗ</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2411760" y="5805264"/>
            <a:ext cx="4320480" cy="523220"/>
          </a:xfrm>
          <a:prstGeom prst="rect">
            <a:avLst/>
          </a:prstGeom>
          <a:noFill/>
        </p:spPr>
        <p:txBody>
          <a:bodyPr wrap="square" lIns="91440" tIns="45720" rIns="91440" bIns="45720">
            <a:spAutoFit/>
          </a:bodyPr>
          <a:lstStyle/>
          <a:p>
            <a:pPr algn="ctr"/>
            <a:r>
              <a:rPr lang="el-GR"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Επιτάφιος</a:t>
            </a: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60770" name="Picture 2" descr="Μεγάλη Παρασκευή σήμερα: Η σημασία της ημέρας | ΕΛΛΑΔΑ | iefimerida.gr">
            <a:hlinkClick r:id="rId2"/>
          </p:cNvPr>
          <p:cNvPicPr>
            <a:picLocks noChangeAspect="1" noChangeArrowheads="1"/>
          </p:cNvPicPr>
          <p:nvPr/>
        </p:nvPicPr>
        <p:blipFill>
          <a:blip r:embed="rId3" cstate="print"/>
          <a:srcRect/>
          <a:stretch>
            <a:fillRect/>
          </a:stretch>
        </p:blipFill>
        <p:spPr bwMode="auto">
          <a:xfrm>
            <a:off x="1187624" y="2060848"/>
            <a:ext cx="6934200" cy="34671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762000" y="0"/>
            <a:ext cx="7772400" cy="1143000"/>
          </a:xfrm>
        </p:spPr>
        <p:txBody>
          <a:bodyPr/>
          <a:lstStyle/>
          <a:p>
            <a:pPr eaLnBrk="1" hangingPunct="1"/>
            <a:r>
              <a:rPr lang="el-GR" dirty="0" smtClean="0"/>
              <a:t>ΜΕΓΑΛΗ ΠΑΡΑΣΚΕΥΗ</a:t>
            </a:r>
            <a:endParaRPr lang="en-GB" dirty="0" smtClean="0"/>
          </a:p>
        </p:txBody>
      </p:sp>
      <p:sp>
        <p:nvSpPr>
          <p:cNvPr id="119811" name="Rectangle 3"/>
          <p:cNvSpPr>
            <a:spLocks noGrp="1" noChangeArrowheads="1"/>
          </p:cNvSpPr>
          <p:nvPr>
            <p:ph type="body" idx="1"/>
          </p:nvPr>
        </p:nvSpPr>
        <p:spPr>
          <a:xfrm>
            <a:off x="2987824" y="1772816"/>
            <a:ext cx="6156176" cy="5085184"/>
          </a:xfrm>
        </p:spPr>
        <p:txBody>
          <a:bodyPr>
            <a:normAutofit/>
          </a:bodyPr>
          <a:lstStyle/>
          <a:p>
            <a:pPr eaLnBrk="1" hangingPunct="1">
              <a:lnSpc>
                <a:spcPct val="90000"/>
              </a:lnSpc>
            </a:pPr>
            <a:r>
              <a:rPr lang="el-GR" sz="2800" dirty="0" smtClean="0"/>
              <a:t>Την Παρασκευή, παραμονή του Πάσχα των Ιουδαίων, ο Ιωσήφ από την </a:t>
            </a:r>
            <a:r>
              <a:rPr lang="el-GR" sz="2800" dirty="0" err="1" smtClean="0"/>
              <a:t>Αριμαθαία</a:t>
            </a:r>
            <a:r>
              <a:rPr lang="el-GR" sz="2800" dirty="0" smtClean="0"/>
              <a:t>, ένας καλός και δίκαιος άνθρωπος, πήγε στον Πιλάτο και του ζήτησε την άδεια να κατεβάσει το σώμα του Χριστού από το σταυρό για να τον τοποθετήσει στον τάφο, επειδή δεν επιτρεπόταν να μείνουν σταυρωμένοι στον σταυρό την ημέρα του Πάσχα. Αν ο σταυρωμένος δεν είχε ακόμα πεθάνει, τότε οι Ρωμαίοι στρατιώτες του έσπαζαν τα κόκαλα για να πεθάνει πιο γρήγορα.</a:t>
            </a:r>
            <a:endParaRPr lang="en-GB" sz="2800" dirty="0" smtClean="0"/>
          </a:p>
        </p:txBody>
      </p:sp>
      <p:pic>
        <p:nvPicPr>
          <p:cNvPr id="119812" name="Picture 4" descr="Picture4 [640x480]"/>
          <p:cNvPicPr>
            <a:picLocks noChangeAspect="1" noChangeArrowheads="1"/>
          </p:cNvPicPr>
          <p:nvPr/>
        </p:nvPicPr>
        <p:blipFill>
          <a:blip r:embed="rId2" cstate="print"/>
          <a:srcRect/>
          <a:stretch>
            <a:fillRect/>
          </a:stretch>
        </p:blipFill>
        <p:spPr bwMode="auto">
          <a:xfrm>
            <a:off x="1" y="1988840"/>
            <a:ext cx="3059832" cy="4267200"/>
          </a:xfrm>
          <a:prstGeom prst="rect">
            <a:avLst/>
          </a:prstGeom>
          <a:noFill/>
          <a:ln w="9525">
            <a:noFill/>
            <a:miter lim="800000"/>
            <a:headEnd/>
            <a:tailEnd/>
          </a:ln>
        </p:spPr>
      </p:pic>
      <p:sp>
        <p:nvSpPr>
          <p:cNvPr id="5" name="Rectangle 4"/>
          <p:cNvSpPr/>
          <p:nvPr/>
        </p:nvSpPr>
        <p:spPr>
          <a:xfrm>
            <a:off x="179512" y="692696"/>
            <a:ext cx="8964488" cy="1077218"/>
          </a:xfrm>
          <a:prstGeom prst="rect">
            <a:avLst/>
          </a:prstGeom>
          <a:noFill/>
        </p:spPr>
        <p:txBody>
          <a:bodyPr wrap="square" lIns="91440" tIns="45720" rIns="91440" bIns="45720">
            <a:spAutoFit/>
          </a:bodyPr>
          <a:lstStyle/>
          <a:p>
            <a:pPr algn="ctr"/>
            <a:r>
              <a:rPr lang="el-GR"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Ο Ιωσήφ από την </a:t>
            </a:r>
            <a:r>
              <a:rPr lang="el-GR" sz="32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Αριμαθαία</a:t>
            </a:r>
            <a:r>
              <a:rPr lang="el-GR"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ζητά από τον Πιλάτο, το σώμα του χριστού</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sz="half" idx="1"/>
          </p:nvPr>
        </p:nvSpPr>
        <p:spPr>
          <a:xfrm>
            <a:off x="3214688" y="142875"/>
            <a:ext cx="5929312" cy="6572250"/>
          </a:xfrm>
        </p:spPr>
        <p:txBody>
          <a:bodyPr/>
          <a:lstStyle/>
          <a:p>
            <a:pPr eaLnBrk="1" hangingPunct="1"/>
            <a:r>
              <a:rPr lang="el-GR" sz="2800" dirty="0" smtClean="0"/>
              <a:t>Όταν οι Ρωμαίοι στρατιώτες πήγαν να εξετάσουν αν ο Χριστός και οι άλλοι δυο σταυρωμένοι ήταν πια νεκροί, διαπίστωσαν πως ο Χριστός είχε πεθάνει ενώ οι άλλοι δύο ήταν ακόμα ζωντανοί. Έτσι στους δύο ληστές έσπασαν τα κόκαλα, ενώ στο Χριστό επειδή είχε πεθάνει δεν έσπασαν τα κόκαλα. Έτσι πραγματοποιήθηκε μια παλιά προφητεία ότι δεν θα του έσπαζαν τα κόκαλα. Ένας στρατιώτης όμως του τρύπησε το πλευρό με λόγχη και αμέσως από εκεί βγήκε αίμα και νερό, σημάδι ότι είχε πεθάνει.</a:t>
            </a:r>
            <a:endParaRPr lang="en-GB" sz="2800" dirty="0" smtClean="0"/>
          </a:p>
        </p:txBody>
      </p:sp>
      <p:pic>
        <p:nvPicPr>
          <p:cNvPr id="120835" name="Picture 7" descr="AG00046_1"/>
          <p:cNvPicPr>
            <a:picLocks noGrp="1" noChangeAspect="1" noChangeArrowheads="1" noCrop="1"/>
          </p:cNvPicPr>
          <p:nvPr>
            <p:ph sz="quarter" idx="2"/>
          </p:nvPr>
        </p:nvPicPr>
        <p:blipFill>
          <a:blip r:embed="rId2" cstate="print"/>
          <a:srcRect/>
          <a:stretch>
            <a:fillRect/>
          </a:stretch>
        </p:blipFill>
        <p:spPr>
          <a:xfrm>
            <a:off x="0" y="0"/>
            <a:ext cx="3810000" cy="68263"/>
          </a:xfrm>
          <a:noFill/>
        </p:spPr>
      </p:pic>
      <p:pic>
        <p:nvPicPr>
          <p:cNvPr id="120836" name="Picture 10" descr="AG00115_1"/>
          <p:cNvPicPr>
            <a:picLocks noGrp="1" noChangeAspect="1" noChangeArrowheads="1" noCrop="1"/>
          </p:cNvPicPr>
          <p:nvPr>
            <p:ph sz="quarter" idx="3"/>
          </p:nvPr>
        </p:nvPicPr>
        <p:blipFill>
          <a:blip r:embed="rId3" cstate="print"/>
          <a:srcRect/>
          <a:stretch>
            <a:fillRect/>
          </a:stretch>
        </p:blipFill>
        <p:spPr>
          <a:xfrm>
            <a:off x="2771775" y="0"/>
            <a:ext cx="3810000" cy="65088"/>
          </a:xfrm>
          <a:noFill/>
        </p:spPr>
      </p:pic>
      <p:pic>
        <p:nvPicPr>
          <p:cNvPr id="120837" name="Picture 13" descr="AG00046_1"/>
          <p:cNvPicPr>
            <a:picLocks noChangeAspect="1" noChangeArrowheads="1" noCrop="1"/>
          </p:cNvPicPr>
          <p:nvPr/>
        </p:nvPicPr>
        <p:blipFill>
          <a:blip r:embed="rId2" cstate="print"/>
          <a:srcRect/>
          <a:stretch>
            <a:fillRect/>
          </a:stretch>
        </p:blipFill>
        <p:spPr bwMode="auto">
          <a:xfrm>
            <a:off x="5905500" y="0"/>
            <a:ext cx="3271838" cy="57150"/>
          </a:xfrm>
          <a:prstGeom prst="rect">
            <a:avLst/>
          </a:prstGeom>
          <a:noFill/>
          <a:ln w="9525">
            <a:noFill/>
            <a:miter lim="800000"/>
            <a:headEnd/>
            <a:tailEnd/>
          </a:ln>
        </p:spPr>
      </p:pic>
      <p:pic>
        <p:nvPicPr>
          <p:cNvPr id="120838" name="Picture 14" descr="AG00046_1"/>
          <p:cNvPicPr>
            <a:picLocks noChangeAspect="1" noChangeArrowheads="1" noCrop="1"/>
          </p:cNvPicPr>
          <p:nvPr/>
        </p:nvPicPr>
        <p:blipFill>
          <a:blip r:embed="rId2" cstate="print"/>
          <a:srcRect/>
          <a:stretch>
            <a:fillRect/>
          </a:stretch>
        </p:blipFill>
        <p:spPr bwMode="auto">
          <a:xfrm>
            <a:off x="9525" y="6804025"/>
            <a:ext cx="3810000" cy="68263"/>
          </a:xfrm>
          <a:prstGeom prst="rect">
            <a:avLst/>
          </a:prstGeom>
          <a:noFill/>
          <a:ln w="9525">
            <a:noFill/>
            <a:miter lim="800000"/>
            <a:headEnd/>
            <a:tailEnd/>
          </a:ln>
        </p:spPr>
      </p:pic>
      <p:pic>
        <p:nvPicPr>
          <p:cNvPr id="120839" name="Picture 15" descr="AG00115_1"/>
          <p:cNvPicPr>
            <a:picLocks noChangeAspect="1" noChangeArrowheads="1" noCrop="1"/>
          </p:cNvPicPr>
          <p:nvPr/>
        </p:nvPicPr>
        <p:blipFill>
          <a:blip r:embed="rId3" cstate="print"/>
          <a:srcRect/>
          <a:stretch>
            <a:fillRect/>
          </a:stretch>
        </p:blipFill>
        <p:spPr bwMode="auto">
          <a:xfrm>
            <a:off x="2781300" y="6804025"/>
            <a:ext cx="3810000" cy="65088"/>
          </a:xfrm>
          <a:prstGeom prst="rect">
            <a:avLst/>
          </a:prstGeom>
          <a:noFill/>
          <a:ln w="9525">
            <a:noFill/>
            <a:miter lim="800000"/>
            <a:headEnd/>
            <a:tailEnd/>
          </a:ln>
        </p:spPr>
      </p:pic>
      <p:pic>
        <p:nvPicPr>
          <p:cNvPr id="120840" name="Picture 16" descr="AG00046_1"/>
          <p:cNvPicPr>
            <a:picLocks noChangeAspect="1" noChangeArrowheads="1" noCrop="1"/>
          </p:cNvPicPr>
          <p:nvPr/>
        </p:nvPicPr>
        <p:blipFill>
          <a:blip r:embed="rId2" cstate="print"/>
          <a:srcRect/>
          <a:stretch>
            <a:fillRect/>
          </a:stretch>
        </p:blipFill>
        <p:spPr bwMode="auto">
          <a:xfrm>
            <a:off x="5915025" y="6804025"/>
            <a:ext cx="3271838" cy="57150"/>
          </a:xfrm>
          <a:prstGeom prst="rect">
            <a:avLst/>
          </a:prstGeom>
          <a:noFill/>
          <a:ln w="9525">
            <a:noFill/>
            <a:miter lim="800000"/>
            <a:headEnd/>
            <a:tailEnd/>
          </a:ln>
        </p:spPr>
      </p:pic>
      <p:pic>
        <p:nvPicPr>
          <p:cNvPr id="120841" name="Picture 11" descr="scan0094.jpg"/>
          <p:cNvPicPr>
            <a:picLocks noChangeAspect="1"/>
          </p:cNvPicPr>
          <p:nvPr/>
        </p:nvPicPr>
        <p:blipFill>
          <a:blip r:embed="rId4" cstate="print"/>
          <a:srcRect/>
          <a:stretch>
            <a:fillRect/>
          </a:stretch>
        </p:blipFill>
        <p:spPr bwMode="auto">
          <a:xfrm>
            <a:off x="142875" y="2143125"/>
            <a:ext cx="3444875" cy="2643188"/>
          </a:xfrm>
          <a:prstGeom prst="rect">
            <a:avLst/>
          </a:prstGeom>
          <a:noFill/>
          <a:ln w="9525">
            <a:noFill/>
            <a:miter lim="800000"/>
            <a:headEnd/>
            <a:tailEnd/>
          </a:ln>
        </p:spPr>
      </p:pic>
      <p:sp>
        <p:nvSpPr>
          <p:cNvPr id="10" name="Rectangle 9"/>
          <p:cNvSpPr/>
          <p:nvPr/>
        </p:nvSpPr>
        <p:spPr>
          <a:xfrm>
            <a:off x="218981" y="260648"/>
            <a:ext cx="2802882" cy="1815882"/>
          </a:xfrm>
          <a:prstGeom prst="rect">
            <a:avLst/>
          </a:prstGeom>
          <a:noFill/>
        </p:spPr>
        <p:txBody>
          <a:bodyPr wrap="none" lIns="91440" tIns="45720" rIns="91440" bIns="45720">
            <a:spAutoFit/>
          </a:bodyPr>
          <a:lstStyle/>
          <a:p>
            <a:pPr algn="ctr"/>
            <a:r>
              <a:rPr lang="el-GR"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Οι Ρωμαίοι</a:t>
            </a:r>
          </a:p>
          <a:p>
            <a:pPr algn="ctr"/>
            <a:r>
              <a:rPr lang="el-GR"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διαπιστώνουν</a:t>
            </a:r>
          </a:p>
          <a:p>
            <a:pPr algn="ctr"/>
            <a:r>
              <a:rPr lang="el-GR"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ότι ο Χριστός</a:t>
            </a:r>
          </a:p>
          <a:p>
            <a:pPr algn="ctr"/>
            <a:r>
              <a:rPr lang="el-GR"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πέθανε</a:t>
            </a: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04800"/>
            <a:ext cx="7772400" cy="838200"/>
          </a:xfrm>
        </p:spPr>
        <p:txBody>
          <a:bodyPr/>
          <a:lstStyle/>
          <a:p>
            <a:pPr eaLnBrk="1" hangingPunct="1"/>
            <a:r>
              <a:rPr lang="el-GR" smtClean="0"/>
              <a:t>Αποκαθήλωση</a:t>
            </a:r>
            <a:endParaRPr lang="en-US" smtClean="0"/>
          </a:p>
        </p:txBody>
      </p:sp>
      <p:sp>
        <p:nvSpPr>
          <p:cNvPr id="31747" name="Rectangle 3"/>
          <p:cNvSpPr>
            <a:spLocks noGrp="1" noChangeArrowheads="1"/>
          </p:cNvSpPr>
          <p:nvPr>
            <p:ph type="body" sz="half" idx="1"/>
          </p:nvPr>
        </p:nvSpPr>
        <p:spPr>
          <a:xfrm>
            <a:off x="395536" y="2420888"/>
            <a:ext cx="4191000" cy="3881264"/>
          </a:xfrm>
        </p:spPr>
        <p:txBody>
          <a:bodyPr>
            <a:normAutofit/>
          </a:bodyPr>
          <a:lstStyle/>
          <a:p>
            <a:pPr eaLnBrk="1" hangingPunct="1">
              <a:lnSpc>
                <a:spcPct val="90000"/>
              </a:lnSpc>
            </a:pPr>
            <a:r>
              <a:rPr lang="el-GR" sz="3600" dirty="0" smtClean="0"/>
              <a:t>Αποκαθήλωση σημαίνει το κατέβασμα του σταυρωμένου από τον σταυρό.</a:t>
            </a:r>
            <a:endParaRPr lang="en-US" sz="3600" dirty="0" smtClean="0"/>
          </a:p>
        </p:txBody>
      </p:sp>
      <p:pic>
        <p:nvPicPr>
          <p:cNvPr id="31750" name="Picture 6" descr="C:\Documents and Settings\USER\My Documents\scanner\Easter\apokathilosi.jpg"/>
          <p:cNvPicPr>
            <a:picLocks noGrp="1" noChangeAspect="1" noChangeArrowheads="1"/>
          </p:cNvPicPr>
          <p:nvPr>
            <p:ph type="clipArt" sz="half" idx="2"/>
          </p:nvPr>
        </p:nvPicPr>
        <p:blipFill>
          <a:blip r:embed="rId2" cstate="print"/>
          <a:srcRect/>
          <a:stretch>
            <a:fillRect/>
          </a:stretch>
        </p:blipFill>
        <p:spPr>
          <a:xfrm>
            <a:off x="4953000" y="1143000"/>
            <a:ext cx="3925888" cy="51816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arn(inHorizontal)">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750"/>
                                        </p:tgtEl>
                                        <p:attrNameLst>
                                          <p:attrName>style.visibility</p:attrName>
                                        </p:attrNameLst>
                                      </p:cBhvr>
                                      <p:to>
                                        <p:strVal val="visible"/>
                                      </p:to>
                                    </p:set>
                                    <p:animEffect transition="in" filter="wipe(up)">
                                      <p:cBhvr>
                                        <p:cTn id="12" dur="500"/>
                                        <p:tgtEl>
                                          <p:spTgt spid="317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1747">
                                            <p:txEl>
                                              <p:pRg st="0" end="0"/>
                                            </p:txEl>
                                          </p:spTgt>
                                        </p:tgtEl>
                                        <p:attrNameLst>
                                          <p:attrName>style.visibility</p:attrName>
                                        </p:attrNameLst>
                                      </p:cBhvr>
                                      <p:to>
                                        <p:strVal val="visible"/>
                                      </p:to>
                                    </p:set>
                                    <p:anim calcmode="lin" valueType="num">
                                      <p:cBhvr additive="base">
                                        <p:cTn id="1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1"/>
          </p:nvPr>
        </p:nvSpPr>
        <p:spPr>
          <a:xfrm>
            <a:off x="3962400" y="304800"/>
            <a:ext cx="5181600" cy="6553200"/>
          </a:xfrm>
        </p:spPr>
        <p:txBody>
          <a:bodyPr/>
          <a:lstStyle/>
          <a:p>
            <a:pPr eaLnBrk="1" hangingPunct="1"/>
            <a:r>
              <a:rPr lang="el-GR" sz="2800" b="1" dirty="0" smtClean="0"/>
              <a:t>Αφού οι Ρωμαίοι διαπίστωσαν τον θάνατο του Χριστού, έδωσαν το σώμα στον Ιωσήφ από την </a:t>
            </a:r>
            <a:r>
              <a:rPr lang="el-GR" sz="2800" b="1" dirty="0" err="1" smtClean="0"/>
              <a:t>Αριμαθαία</a:t>
            </a:r>
            <a:r>
              <a:rPr lang="el-GR" sz="2800" b="1" dirty="0" smtClean="0"/>
              <a:t> και στον Νικόδημο που ήταν κρυφός μαθητής του Χριστού. </a:t>
            </a:r>
          </a:p>
          <a:p>
            <a:r>
              <a:rPr lang="el-GR" sz="2800" b="1" dirty="0" smtClean="0"/>
              <a:t>Αφού το καθάρισαν, το τύλιξαν με καθαρό σεντόνι και το μετέφεραν σε ένα λαξευμένο τάφο, ο οποίος ήταν άδειος. </a:t>
            </a:r>
          </a:p>
          <a:p>
            <a:r>
              <a:rPr lang="el-GR" sz="2800" b="1" dirty="0" smtClean="0"/>
              <a:t>Μαζί τους ήταν η Παναγία</a:t>
            </a:r>
            <a:r>
              <a:rPr lang="en-US" sz="2800" b="1" dirty="0" smtClean="0"/>
              <a:t> </a:t>
            </a:r>
            <a:r>
              <a:rPr lang="el-GR" sz="2800" b="1" dirty="0" smtClean="0"/>
              <a:t>και κάποιες γυναίκες, καθώς και ο μαθητής του ο Ιωάννης.</a:t>
            </a:r>
          </a:p>
        </p:txBody>
      </p:sp>
      <p:sp>
        <p:nvSpPr>
          <p:cNvPr id="121859" name="WordArt 4"/>
          <p:cNvSpPr>
            <a:spLocks noChangeArrowheads="1" noChangeShapeType="1" noTextEdit="1"/>
          </p:cNvSpPr>
          <p:nvPr/>
        </p:nvSpPr>
        <p:spPr bwMode="auto">
          <a:xfrm>
            <a:off x="685800" y="304800"/>
            <a:ext cx="2819400" cy="600075"/>
          </a:xfrm>
          <a:prstGeom prst="rect">
            <a:avLst/>
          </a:prstGeom>
        </p:spPr>
        <p:txBody>
          <a:bodyPr wrap="none" fromWordArt="1">
            <a:prstTxWarp prst="textPlain">
              <a:avLst>
                <a:gd name="adj" fmla="val 50000"/>
              </a:avLst>
            </a:prstTxWarp>
          </a:bodyPr>
          <a:lstStyle/>
          <a:p>
            <a:pPr algn="ctr"/>
            <a:r>
              <a:rPr lang="el-GR" sz="3600" kern="10">
                <a:ln w="9525">
                  <a:noFill/>
                  <a:round/>
                  <a:headEnd/>
                  <a:tailEnd/>
                </a:ln>
                <a:solidFill>
                  <a:srgbClr val="336699"/>
                </a:solidFill>
                <a:effectLst>
                  <a:outerShdw dist="45791" dir="2021404" algn="ctr" rotWithShape="0">
                    <a:srgbClr val="C0C0C0"/>
                  </a:outerShdw>
                </a:effectLst>
                <a:latin typeface="Times New Roman"/>
                <a:cs typeface="Times New Roman"/>
              </a:rPr>
              <a:t>Αποκαθήλωση</a:t>
            </a:r>
            <a:endParaRPr lang="en-GB" sz="3600" kern="10">
              <a:ln w="9525">
                <a:noFill/>
                <a:round/>
                <a:headEnd/>
                <a:tailEnd/>
              </a:ln>
              <a:solidFill>
                <a:srgbClr val="336699"/>
              </a:solidFill>
              <a:effectLst>
                <a:outerShdw dist="45791" dir="2021404" algn="ctr" rotWithShape="0">
                  <a:srgbClr val="C0C0C0"/>
                </a:outerShdw>
              </a:effectLst>
              <a:latin typeface="Times New Roman"/>
              <a:cs typeface="Times New Roman"/>
            </a:endParaRPr>
          </a:p>
        </p:txBody>
      </p:sp>
      <p:grpSp>
        <p:nvGrpSpPr>
          <p:cNvPr id="2" name="Group 8"/>
          <p:cNvGrpSpPr>
            <a:grpSpLocks/>
          </p:cNvGrpSpPr>
          <p:nvPr/>
        </p:nvGrpSpPr>
        <p:grpSpPr bwMode="auto">
          <a:xfrm>
            <a:off x="371475" y="2171700"/>
            <a:ext cx="8401050" cy="2514600"/>
            <a:chOff x="0" y="0"/>
            <a:chExt cx="5292" cy="1584"/>
          </a:xfrm>
        </p:grpSpPr>
        <p:sp>
          <p:nvSpPr>
            <p:cNvPr id="121863" name="Rectangle 5"/>
            <p:cNvSpPr>
              <a:spLocks noChangeArrowheads="1"/>
            </p:cNvSpPr>
            <p:nvPr/>
          </p:nvSpPr>
          <p:spPr bwMode="auto">
            <a:xfrm>
              <a:off x="0" y="0"/>
              <a:ext cx="5292" cy="0"/>
            </a:xfrm>
            <a:prstGeom prst="rect">
              <a:avLst/>
            </a:prstGeom>
            <a:noFill/>
            <a:ln w="9525">
              <a:noFill/>
              <a:miter lim="800000"/>
              <a:headEnd/>
              <a:tailEnd/>
            </a:ln>
          </p:spPr>
          <p:txBody>
            <a:bodyPr>
              <a:spAutoFit/>
            </a:bodyPr>
            <a:lstStyle/>
            <a:p>
              <a:endParaRPr lang="en-US"/>
            </a:p>
          </p:txBody>
        </p:sp>
        <p:sp>
          <p:nvSpPr>
            <p:cNvPr id="121864" name="Rectangle 6"/>
            <p:cNvSpPr>
              <a:spLocks noChangeArrowheads="1"/>
            </p:cNvSpPr>
            <p:nvPr/>
          </p:nvSpPr>
          <p:spPr bwMode="auto">
            <a:xfrm>
              <a:off x="0" y="0"/>
              <a:ext cx="5292" cy="1584"/>
            </a:xfrm>
            <a:prstGeom prst="rect">
              <a:avLst/>
            </a:prstGeom>
            <a:noFill/>
            <a:ln w="9525">
              <a:noFill/>
              <a:miter lim="800000"/>
              <a:headEnd/>
              <a:tailEnd/>
            </a:ln>
          </p:spPr>
          <p:txBody>
            <a:bodyPr anchor="ctr"/>
            <a:lstStyle/>
            <a:p>
              <a:r>
                <a:rPr lang="en-GB" sz="1000">
                  <a:latin typeface="Verdana" pitchFamily="34" charset="0"/>
                </a:rPr>
                <a:t>  </a:t>
              </a:r>
              <a:r>
                <a:rPr lang="en-GB" sz="14900">
                  <a:latin typeface="Verdana" pitchFamily="34" charset="0"/>
                </a:rPr>
                <a:t> </a:t>
              </a:r>
              <a:r>
                <a:rPr lang="en-GB" sz="1000">
                  <a:latin typeface="Verdana" pitchFamily="34" charset="0"/>
                </a:rPr>
                <a:t>                                                                            </a:t>
              </a:r>
            </a:p>
            <a:p>
              <a:pPr eaLnBrk="0" hangingPunct="0"/>
              <a:endParaRPr lang="en-GB" sz="1000">
                <a:latin typeface="Verdana" pitchFamily="34" charset="0"/>
              </a:endParaRPr>
            </a:p>
          </p:txBody>
        </p:sp>
      </p:grpSp>
      <p:pic>
        <p:nvPicPr>
          <p:cNvPr id="121861" name="Picture 7" descr="Μεγάλη Παρασκευή"/>
          <p:cNvPicPr>
            <a:picLocks noChangeAspect="1" noChangeArrowheads="1"/>
          </p:cNvPicPr>
          <p:nvPr/>
        </p:nvPicPr>
        <p:blipFill>
          <a:blip r:embed="rId2" cstate="print"/>
          <a:srcRect/>
          <a:stretch>
            <a:fillRect/>
          </a:stretch>
        </p:blipFill>
        <p:spPr bwMode="auto">
          <a:xfrm>
            <a:off x="457200" y="4479925"/>
            <a:ext cx="3429000" cy="2378075"/>
          </a:xfrm>
          <a:prstGeom prst="rect">
            <a:avLst/>
          </a:prstGeom>
          <a:noFill/>
          <a:ln w="9525">
            <a:noFill/>
            <a:miter lim="800000"/>
            <a:headEnd/>
            <a:tailEnd/>
          </a:ln>
        </p:spPr>
      </p:pic>
      <p:pic>
        <p:nvPicPr>
          <p:cNvPr id="121862" name="Picture 10" descr="3"/>
          <p:cNvPicPr>
            <a:picLocks noChangeAspect="1" noChangeArrowheads="1"/>
          </p:cNvPicPr>
          <p:nvPr/>
        </p:nvPicPr>
        <p:blipFill>
          <a:blip r:embed="rId3" cstate="print"/>
          <a:srcRect/>
          <a:stretch>
            <a:fillRect/>
          </a:stretch>
        </p:blipFill>
        <p:spPr bwMode="auto">
          <a:xfrm>
            <a:off x="762000" y="990600"/>
            <a:ext cx="2487613" cy="35131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4857750" y="571500"/>
            <a:ext cx="4000500" cy="5819775"/>
          </a:xfrm>
        </p:spPr>
        <p:txBody>
          <a:bodyPr/>
          <a:lstStyle/>
          <a:p>
            <a:pPr eaLnBrk="1" hangingPunct="1"/>
            <a:r>
              <a:rPr lang="el-GR" sz="3200" b="1" dirty="0" smtClean="0"/>
              <a:t>Εκεί έθαψαν το σώμα του Χριστού και έκλεισαν τον τάφο με μια μεγάλη πέτρα. Έπειτα έφυγαν λυπημένοι.</a:t>
            </a:r>
            <a:r>
              <a:rPr lang="en-GB" sz="3200" b="1" dirty="0" smtClean="0"/>
              <a:t/>
            </a:r>
            <a:br>
              <a:rPr lang="en-GB" sz="3200" b="1" dirty="0" smtClean="0"/>
            </a:br>
            <a:endParaRPr lang="en-GB" sz="3200" dirty="0" smtClean="0"/>
          </a:p>
        </p:txBody>
      </p:sp>
      <p:pic>
        <p:nvPicPr>
          <p:cNvPr id="122883" name="Content Placeholder 3" descr="scan0095.jpg"/>
          <p:cNvPicPr>
            <a:picLocks noGrp="1" noChangeAspect="1"/>
          </p:cNvPicPr>
          <p:nvPr>
            <p:ph idx="1"/>
          </p:nvPr>
        </p:nvPicPr>
        <p:blipFill>
          <a:blip r:embed="rId2" cstate="print"/>
          <a:srcRect/>
          <a:stretch>
            <a:fillRect/>
          </a:stretch>
        </p:blipFill>
        <p:spPr>
          <a:xfrm>
            <a:off x="285750" y="1928813"/>
            <a:ext cx="4529138" cy="4114800"/>
          </a:xfrm>
        </p:spPr>
      </p:pic>
      <p:sp>
        <p:nvSpPr>
          <p:cNvPr id="4" name="Rectangle 3"/>
          <p:cNvSpPr/>
          <p:nvPr/>
        </p:nvSpPr>
        <p:spPr>
          <a:xfrm>
            <a:off x="1691680" y="260648"/>
            <a:ext cx="5976664" cy="954107"/>
          </a:xfrm>
          <a:prstGeom prst="rect">
            <a:avLst/>
          </a:prstGeom>
          <a:noFill/>
        </p:spPr>
        <p:txBody>
          <a:bodyPr wrap="square" lIns="91440" tIns="45720" rIns="91440" bIns="45720">
            <a:spAutoFit/>
          </a:bodyPr>
          <a:lstStyle/>
          <a:p>
            <a:pPr algn="ctr"/>
            <a:r>
              <a:rPr lang="el-GR"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Ο τάφος του Χριστού κλείνει με μια βαριά πέτρα</a:t>
            </a: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0" y="309563"/>
            <a:ext cx="4648200" cy="1371600"/>
          </a:xfrm>
          <a:solidFill>
            <a:srgbClr val="FFFF00"/>
          </a:solidFill>
        </p:spPr>
        <p:txBody>
          <a:bodyPr>
            <a:normAutofit fontScale="90000"/>
          </a:bodyPr>
          <a:lstStyle/>
          <a:p>
            <a:pPr eaLnBrk="1" hangingPunct="1"/>
            <a:r>
              <a:rPr lang="el-GR" sz="3600" b="1" dirty="0" smtClean="0"/>
              <a:t>Τι γίνεται τη Μεγάλη Παρασκευή στην εκκλησία</a:t>
            </a:r>
            <a:endParaRPr lang="en-GB" sz="3600" b="1" dirty="0" smtClean="0"/>
          </a:p>
        </p:txBody>
      </p:sp>
      <p:sp>
        <p:nvSpPr>
          <p:cNvPr id="123907" name="Rectangle 4"/>
          <p:cNvSpPr>
            <a:spLocks noGrp="1" noChangeArrowheads="1"/>
          </p:cNvSpPr>
          <p:nvPr>
            <p:ph type="body" sz="half" idx="2"/>
          </p:nvPr>
        </p:nvSpPr>
        <p:spPr>
          <a:xfrm>
            <a:off x="4648200" y="142875"/>
            <a:ext cx="4495800" cy="6715125"/>
          </a:xfrm>
        </p:spPr>
        <p:txBody>
          <a:bodyPr/>
          <a:lstStyle/>
          <a:p>
            <a:pPr algn="ctr" eaLnBrk="1" hangingPunct="1">
              <a:buFontTx/>
              <a:buNone/>
            </a:pPr>
            <a:r>
              <a:rPr lang="el-GR" sz="2800" b="1" dirty="0" smtClean="0"/>
              <a:t>Τη Μεγάλη Παρασκευή γίνεται στις εκκλησίες η αποκαθήλωση του Χριστού από το σταυρό. Το σώμα Του τοποθετείται στον επιτάφιο και </a:t>
            </a:r>
            <a:r>
              <a:rPr lang="el-GR" sz="2800" b="1" dirty="0" err="1" smtClean="0"/>
              <a:t>σ΄</a:t>
            </a:r>
            <a:r>
              <a:rPr lang="el-GR" sz="2800" b="1" dirty="0" smtClean="0"/>
              <a:t> αυτό ρίχνονται μυρωδικά σε μια αναπαράσταση της πράξης της Παναγίας, του Ιωσήφ και του Νικόδημου να μυρώσουν το σώμα του Χριστού και να το τοποθετήσουν στο κενό μνημείο.</a:t>
            </a:r>
            <a:endParaRPr lang="en-GB" sz="2800" dirty="0" smtClean="0"/>
          </a:p>
        </p:txBody>
      </p:sp>
      <p:grpSp>
        <p:nvGrpSpPr>
          <p:cNvPr id="2" name="Group 8"/>
          <p:cNvGrpSpPr>
            <a:grpSpLocks/>
          </p:cNvGrpSpPr>
          <p:nvPr/>
        </p:nvGrpSpPr>
        <p:grpSpPr bwMode="auto">
          <a:xfrm>
            <a:off x="371475" y="1927225"/>
            <a:ext cx="8401050" cy="3003550"/>
            <a:chOff x="0" y="0"/>
            <a:chExt cx="5292" cy="1892"/>
          </a:xfrm>
        </p:grpSpPr>
        <p:sp>
          <p:nvSpPr>
            <p:cNvPr id="123910" name="Rectangle 5"/>
            <p:cNvSpPr>
              <a:spLocks noChangeArrowheads="1"/>
            </p:cNvSpPr>
            <p:nvPr/>
          </p:nvSpPr>
          <p:spPr bwMode="auto">
            <a:xfrm>
              <a:off x="0" y="0"/>
              <a:ext cx="5292" cy="0"/>
            </a:xfrm>
            <a:prstGeom prst="rect">
              <a:avLst/>
            </a:prstGeom>
            <a:noFill/>
            <a:ln w="9525">
              <a:noFill/>
              <a:miter lim="800000"/>
              <a:headEnd/>
              <a:tailEnd/>
            </a:ln>
          </p:spPr>
          <p:txBody>
            <a:bodyPr>
              <a:spAutoFit/>
            </a:bodyPr>
            <a:lstStyle/>
            <a:p>
              <a:endParaRPr lang="en-US"/>
            </a:p>
          </p:txBody>
        </p:sp>
        <p:sp>
          <p:nvSpPr>
            <p:cNvPr id="123911" name="Rectangle 6"/>
            <p:cNvSpPr>
              <a:spLocks noChangeArrowheads="1"/>
            </p:cNvSpPr>
            <p:nvPr/>
          </p:nvSpPr>
          <p:spPr bwMode="auto">
            <a:xfrm>
              <a:off x="0" y="0"/>
              <a:ext cx="5292" cy="1892"/>
            </a:xfrm>
            <a:prstGeom prst="rect">
              <a:avLst/>
            </a:prstGeom>
            <a:noFill/>
            <a:ln w="9525">
              <a:noFill/>
              <a:miter lim="800000"/>
              <a:headEnd/>
              <a:tailEnd/>
            </a:ln>
          </p:spPr>
          <p:txBody>
            <a:bodyPr anchor="ctr"/>
            <a:lstStyle/>
            <a:p>
              <a:r>
                <a:rPr lang="en-GB" sz="1000">
                  <a:latin typeface="Verdana" pitchFamily="34" charset="0"/>
                </a:rPr>
                <a:t>  </a:t>
              </a:r>
              <a:r>
                <a:rPr lang="en-GB" sz="18100">
                  <a:latin typeface="Verdana" pitchFamily="34" charset="0"/>
                </a:rPr>
                <a:t> </a:t>
              </a:r>
              <a:r>
                <a:rPr lang="en-GB" sz="1000">
                  <a:latin typeface="Verdana" pitchFamily="34" charset="0"/>
                </a:rPr>
                <a:t>                                                                            </a:t>
              </a:r>
            </a:p>
            <a:p>
              <a:pPr eaLnBrk="0" hangingPunct="0"/>
              <a:endParaRPr lang="en-GB" sz="1000">
                <a:latin typeface="Verdana" pitchFamily="34" charset="0"/>
              </a:endParaRPr>
            </a:p>
          </p:txBody>
        </p:sp>
      </p:grpSp>
      <p:pic>
        <p:nvPicPr>
          <p:cNvPr id="123909" name="Picture 9" descr="Picture3 [640x480]"/>
          <p:cNvPicPr>
            <a:picLocks noChangeAspect="1" noChangeArrowheads="1"/>
          </p:cNvPicPr>
          <p:nvPr/>
        </p:nvPicPr>
        <p:blipFill>
          <a:blip r:embed="rId2" cstate="print"/>
          <a:srcRect/>
          <a:stretch>
            <a:fillRect/>
          </a:stretch>
        </p:blipFill>
        <p:spPr bwMode="auto">
          <a:xfrm>
            <a:off x="381000" y="1749425"/>
            <a:ext cx="3903663" cy="5105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3962400" y="495300"/>
            <a:ext cx="5181600" cy="5867400"/>
          </a:xfrm>
        </p:spPr>
        <p:txBody>
          <a:bodyPr/>
          <a:lstStyle/>
          <a:p>
            <a:pPr algn="ctr" eaLnBrk="1" hangingPunct="1">
              <a:lnSpc>
                <a:spcPct val="90000"/>
              </a:lnSpc>
              <a:buFontTx/>
              <a:buNone/>
            </a:pPr>
            <a:r>
              <a:rPr lang="el-GR" sz="2800" b="1" u="sng" dirty="0" smtClean="0">
                <a:solidFill>
                  <a:srgbClr val="0000CC"/>
                </a:solidFill>
              </a:rPr>
              <a:t>Τη Μεγάλη Παρασκευή ψέλνονται τα Εγκώμια Επιταφίου:</a:t>
            </a:r>
          </a:p>
          <a:p>
            <a:pPr algn="ctr" eaLnBrk="1" hangingPunct="1">
              <a:lnSpc>
                <a:spcPct val="90000"/>
              </a:lnSpc>
              <a:buFontTx/>
              <a:buNone/>
            </a:pPr>
            <a:endParaRPr lang="en-GB" sz="2800" b="1" u="sng" dirty="0" smtClean="0">
              <a:solidFill>
                <a:srgbClr val="0000CC"/>
              </a:solidFill>
            </a:endParaRPr>
          </a:p>
          <a:p>
            <a:pPr indent="11113" eaLnBrk="1" hangingPunct="1">
              <a:lnSpc>
                <a:spcPct val="90000"/>
              </a:lnSpc>
              <a:buFontTx/>
              <a:buNone/>
            </a:pPr>
            <a:r>
              <a:rPr lang="el-GR" sz="2800" b="1" dirty="0" smtClean="0"/>
              <a:t>Η Ζωή εν </a:t>
            </a:r>
            <a:r>
              <a:rPr lang="el-GR" sz="2800" b="1" dirty="0" err="1" smtClean="0"/>
              <a:t>τάφω</a:t>
            </a:r>
            <a:r>
              <a:rPr lang="el-GR" sz="2800" b="1" dirty="0" smtClean="0"/>
              <a:t> </a:t>
            </a:r>
            <a:r>
              <a:rPr lang="el-GR" sz="2800" b="1" dirty="0" err="1" smtClean="0"/>
              <a:t>κατετέθεις</a:t>
            </a:r>
            <a:r>
              <a:rPr lang="el-GR" sz="2800" b="1" dirty="0" smtClean="0"/>
              <a:t> Χριστέ και αγγέλων </a:t>
            </a:r>
            <a:r>
              <a:rPr lang="el-GR" sz="2800" b="1" dirty="0" err="1" smtClean="0"/>
              <a:t>στρατιαί</a:t>
            </a:r>
            <a:r>
              <a:rPr lang="el-GR" sz="2800" b="1" dirty="0" smtClean="0"/>
              <a:t> </a:t>
            </a:r>
            <a:r>
              <a:rPr lang="el-GR" sz="2800" b="1" dirty="0" err="1" smtClean="0"/>
              <a:t>έξεπλήττοντο</a:t>
            </a:r>
            <a:r>
              <a:rPr lang="el-GR" sz="2800" b="1" dirty="0" smtClean="0"/>
              <a:t>, </a:t>
            </a:r>
            <a:r>
              <a:rPr lang="el-GR" sz="2800" b="1" dirty="0" err="1" smtClean="0"/>
              <a:t>συγκατάβασιν</a:t>
            </a:r>
            <a:r>
              <a:rPr lang="el-GR" sz="2800" b="1" dirty="0" smtClean="0"/>
              <a:t> δοξάζουν σε την </a:t>
            </a:r>
            <a:r>
              <a:rPr lang="el-GR" sz="2800" b="1" dirty="0" err="1" smtClean="0"/>
              <a:t>σην</a:t>
            </a:r>
            <a:r>
              <a:rPr lang="el-GR" sz="2800" b="1" dirty="0" smtClean="0"/>
              <a:t>.</a:t>
            </a:r>
          </a:p>
          <a:p>
            <a:pPr eaLnBrk="1" hangingPunct="1">
              <a:lnSpc>
                <a:spcPct val="90000"/>
              </a:lnSpc>
            </a:pPr>
            <a:r>
              <a:rPr lang="el-GR" sz="2800" b="1" dirty="0" smtClean="0"/>
              <a:t>Ω, γλυκύ μου έαρ, </a:t>
            </a:r>
            <a:r>
              <a:rPr lang="el-GR" sz="2800" b="1" dirty="0" err="1" smtClean="0"/>
              <a:t>γλυκύτατον</a:t>
            </a:r>
            <a:r>
              <a:rPr lang="el-GR" sz="2800" b="1" dirty="0" smtClean="0"/>
              <a:t> μου τέκνο, που </a:t>
            </a:r>
            <a:r>
              <a:rPr lang="el-GR" sz="2800" b="1" dirty="0" err="1" smtClean="0"/>
              <a:t>έδυ</a:t>
            </a:r>
            <a:r>
              <a:rPr lang="el-GR" sz="2800" b="1" dirty="0" smtClean="0"/>
              <a:t> σου το κάλλος</a:t>
            </a:r>
          </a:p>
          <a:p>
            <a:pPr eaLnBrk="1" hangingPunct="1">
              <a:lnSpc>
                <a:spcPct val="90000"/>
              </a:lnSpc>
            </a:pPr>
            <a:r>
              <a:rPr lang="el-GR" sz="2800" b="1" dirty="0" smtClean="0"/>
              <a:t>Έραναν τον τάφο αι μυροφόροι μύρα λίαν </a:t>
            </a:r>
            <a:r>
              <a:rPr lang="el-GR" sz="2800" b="1" dirty="0" err="1" smtClean="0"/>
              <a:t>πρωίν</a:t>
            </a:r>
            <a:r>
              <a:rPr lang="el-GR" sz="2800" b="1" dirty="0" smtClean="0"/>
              <a:t> </a:t>
            </a:r>
            <a:r>
              <a:rPr lang="el-GR" sz="2800" b="1" dirty="0" err="1" smtClean="0"/>
              <a:t>ελθούσαι</a:t>
            </a:r>
            <a:endParaRPr lang="en-GB" sz="2800" b="1" dirty="0" smtClean="0"/>
          </a:p>
          <a:p>
            <a:pPr eaLnBrk="1" hangingPunct="1">
              <a:lnSpc>
                <a:spcPct val="90000"/>
              </a:lnSpc>
            </a:pPr>
            <a:endParaRPr lang="en-GB" sz="2800" dirty="0" smtClean="0"/>
          </a:p>
        </p:txBody>
      </p:sp>
      <p:pic>
        <p:nvPicPr>
          <p:cNvPr id="124931" name="Picture 5" descr="Μεγάλη Παρασκευή"/>
          <p:cNvPicPr>
            <a:picLocks noChangeAspect="1" noChangeArrowheads="1"/>
          </p:cNvPicPr>
          <p:nvPr/>
        </p:nvPicPr>
        <p:blipFill>
          <a:blip r:embed="rId2" cstate="print"/>
          <a:srcRect/>
          <a:stretch>
            <a:fillRect/>
          </a:stretch>
        </p:blipFill>
        <p:spPr bwMode="auto">
          <a:xfrm>
            <a:off x="0" y="3381375"/>
            <a:ext cx="3995936" cy="3476625"/>
          </a:xfrm>
          <a:prstGeom prst="rect">
            <a:avLst/>
          </a:prstGeom>
          <a:noFill/>
          <a:ln w="9525">
            <a:noFill/>
            <a:miter lim="800000"/>
            <a:headEnd/>
            <a:tailEnd/>
          </a:ln>
        </p:spPr>
      </p:pic>
      <p:pic>
        <p:nvPicPr>
          <p:cNvPr id="124932" name="Picture 6" descr="apokathilosi [320x200]"/>
          <p:cNvPicPr>
            <a:picLocks noChangeAspect="1" noChangeArrowheads="1"/>
          </p:cNvPicPr>
          <p:nvPr/>
        </p:nvPicPr>
        <p:blipFill>
          <a:blip r:embed="rId3" cstate="print"/>
          <a:srcRect/>
          <a:stretch>
            <a:fillRect/>
          </a:stretch>
        </p:blipFill>
        <p:spPr bwMode="auto">
          <a:xfrm>
            <a:off x="0" y="0"/>
            <a:ext cx="3995936" cy="3265488"/>
          </a:xfrm>
          <a:prstGeom prst="rect">
            <a:avLst/>
          </a:prstGeom>
          <a:noFill/>
          <a:ln w="9525">
            <a:noFill/>
            <a:miter lim="800000"/>
            <a:headEnd/>
            <a:tailEnd/>
          </a:ln>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0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0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04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70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480</Words>
  <Application>Microsoft Office PowerPoint</Application>
  <PresentationFormat>On-screen Show (4:3)</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ΠΑΣΧΑ</vt:lpstr>
      <vt:lpstr>Slide 2</vt:lpstr>
      <vt:lpstr>ΜΕΓΑΛΗ ΠΑΡΑΣΚΕΥΗ</vt:lpstr>
      <vt:lpstr>Slide 4</vt:lpstr>
      <vt:lpstr>Αποκαθήλωση</vt:lpstr>
      <vt:lpstr>Slide 6</vt:lpstr>
      <vt:lpstr>Εκεί έθαψαν το σώμα του Χριστού και έκλεισαν τον τάφο με μια μεγάλη πέτρα. Έπειτα έφυγαν λυπημένοι. </vt:lpstr>
      <vt:lpstr>Τι γίνεται τη Μεγάλη Παρασκευή στην εκκλησία</vt:lpstr>
      <vt:lpstr>Slide 9</vt:lpstr>
      <vt:lpstr>Τη Μεγάλη Παρασκευή το βράδυ γίνεται και η περιφορά του Επιταφίου στους δρόμους γύρω από την εκκλησία. Κατά τη διάρκεια της περιφοράς ψέλνονται διάφορα τροπάρια.</vt:lpstr>
      <vt:lpstr>Slide 11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ΠΑΣΧΑ</dc:title>
  <dc:creator>Kypros</dc:creator>
  <cp:lastModifiedBy>Kypros</cp:lastModifiedBy>
  <cp:revision>36</cp:revision>
  <dcterms:created xsi:type="dcterms:W3CDTF">2020-04-11T16:51:23Z</dcterms:created>
  <dcterms:modified xsi:type="dcterms:W3CDTF">2020-04-12T09:04:11Z</dcterms:modified>
</cp:coreProperties>
</file>