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4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534272B-B491-40FD-8479-AAD1A3236F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36247-8EE7-470B-A9C2-C560D9C4AAAD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EDD00-98B9-46E0-BA18-999783EAE2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hyperlink" Target="https://www.google.com.cy/url?sa=i&amp;url=http%3A%2F%2Fwww.polignosi.com%2Fcgibin%2Fhweb%3F-A%3D37920%26-V%3Dlimmata&amp;psig=AOvVaw2AMvaezPCfVd7cpsSQlqar&amp;ust=1586767641926000&amp;source=images&amp;cd=vfe&amp;ved=0CAIQjRxqFwoTCMiCoqfA4ugCFQAAAAAdAAAAABA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4.bp.blogspot.com/_kwNBO3QjMa4/R9wuQb1wmvI/AAAAAAAAC24/Z2L0PgUhwSE/s1600-h/Larnaca+Church.jpg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yioslazaros.org/stLazaros.htm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cfhdf.gr/kyproepeia_gr.htm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23528" y="260648"/>
            <a:ext cx="8496944" cy="6192688"/>
          </a:xfrm>
          <a:prstGeom prst="roundRect">
            <a:avLst/>
          </a:prstGeom>
          <a:solidFill>
            <a:srgbClr val="FFFF00"/>
          </a:solidFill>
          <a:ln w="101600">
            <a:solidFill>
              <a:srgbClr val="1F04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5661248"/>
            <a:ext cx="6400800" cy="816496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Η ανάσταση του τετραήμερου Λαζάρου από τον Χριστό.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7473" y="764704"/>
            <a:ext cx="7370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Σάββατο του Λαζάρου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3794" name="Picture 2" descr="H Ανάσταση του Λαζάρου – Τι γιορτάζουμε | ΤΟ ΠΑΡΟ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590550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0"/>
            <a:ext cx="5029200" cy="6858000"/>
          </a:xfrm>
        </p:spPr>
        <p:txBody>
          <a:bodyPr>
            <a:normAutofit lnSpcReduction="10000"/>
          </a:bodyPr>
          <a:lstStyle/>
          <a:p>
            <a:r>
              <a:rPr lang="en-GB" sz="2800" dirty="0" err="1">
                <a:cs typeface="Times New Roman" pitchFamily="18" charset="0"/>
              </a:rPr>
              <a:t>Ετσι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λοιπόν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τριαντάχρονος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Λάζαρος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κυνηγημένος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Ιουδαίους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μπήκε</a:t>
            </a:r>
            <a:r>
              <a:rPr lang="en-GB" sz="2800" dirty="0">
                <a:cs typeface="Times New Roman" pitchFamily="18" charset="0"/>
              </a:rPr>
              <a:t> σ'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καράβι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έφυγε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πατρίδα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 err="1">
                <a:cs typeface="Times New Roman" pitchFamily="18" charset="0"/>
              </a:rPr>
              <a:t>Μετά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ταξίδι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δυο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ημερών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καράβι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έφτασε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Κύπρο</a:t>
            </a:r>
            <a:r>
              <a:rPr lang="el-GR" sz="2800" dirty="0" smtClean="0">
                <a:cs typeface="Times New Roman" pitchFamily="18" charset="0"/>
              </a:rPr>
              <a:t>, στην Λάρνακα, (τότε λεγόταν </a:t>
            </a:r>
            <a:r>
              <a:rPr lang="el-GR" sz="2800" dirty="0" err="1" smtClean="0">
                <a:cs typeface="Times New Roman" pitchFamily="18" charset="0"/>
              </a:rPr>
              <a:t>Κίτιο</a:t>
            </a:r>
            <a:r>
              <a:rPr lang="el-GR" sz="2800" dirty="0" smtClean="0">
                <a:cs typeface="Times New Roman" pitchFamily="18" charset="0"/>
              </a:rPr>
              <a:t>)</a:t>
            </a:r>
            <a:r>
              <a:rPr lang="en-GB" sz="2800" dirty="0" smtClean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 err="1">
                <a:cs typeface="Times New Roman" pitchFamily="18" charset="0"/>
              </a:rPr>
              <a:t>Εκεί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45 </a:t>
            </a:r>
            <a:r>
              <a:rPr lang="en-GB" sz="2800" dirty="0" err="1">
                <a:cs typeface="Times New Roman" pitchFamily="18" charset="0"/>
              </a:rPr>
              <a:t>μ.Χ</a:t>
            </a:r>
            <a:r>
              <a:rPr lang="en-GB" sz="2800" dirty="0">
                <a:cs typeface="Times New Roman" pitchFamily="18" charset="0"/>
              </a:rPr>
              <a:t>.,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συναντούν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Απόστολοι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Παύλος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Βαρνάβας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χειροτονούν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πρώτο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επίσκοπο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αρχαίας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πόλης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Κιτίου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σημερινής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Λάρνακας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0727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7800"/>
            <a:ext cx="4000500" cy="466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533400"/>
            <a:ext cx="4038600" cy="5943600"/>
          </a:xfrm>
        </p:spPr>
        <p:txBody>
          <a:bodyPr>
            <a:normAutofit/>
          </a:bodyPr>
          <a:lstStyle/>
          <a:p>
            <a:r>
              <a:rPr lang="en-GB" sz="2800" dirty="0">
                <a:cs typeface="Times New Roman" pitchFamily="18" charset="0"/>
              </a:rPr>
              <a:t>Ο </a:t>
            </a:r>
            <a:r>
              <a:rPr lang="en-GB" sz="2800" dirty="0" err="1">
                <a:cs typeface="Times New Roman" pitchFamily="18" charset="0"/>
              </a:rPr>
              <a:t>Λάζαρος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έζησε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άλλα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τριάντα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χρόνια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μετά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ανάστασή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Χριστό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Όλα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χρόνια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Άγιος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πέρασε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σκυθρωπός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αγέλαστος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γιατί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Άδη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όπου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έμεινε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τέσσερις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μέρες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είδε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πολλά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θαυμαστά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ανείπωτα</a:t>
            </a:r>
            <a:r>
              <a:rPr lang="el-GR" sz="2800" dirty="0" smtClean="0">
                <a:cs typeface="Times New Roman" pitchFamily="18" charset="0"/>
              </a:rPr>
              <a:t> που τον έκαναν να λυπάται </a:t>
            </a:r>
            <a:r>
              <a:rPr lang="en-GB" sz="2800" dirty="0" smtClean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1757" name="Picture 13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4000500" cy="4468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57200"/>
            <a:ext cx="4495800" cy="6019800"/>
          </a:xfrm>
        </p:spPr>
        <p:txBody>
          <a:bodyPr/>
          <a:lstStyle/>
          <a:p>
            <a:r>
              <a:rPr lang="en-GB" sz="2800" dirty="0">
                <a:cs typeface="Times New Roman" pitchFamily="18" charset="0"/>
              </a:rPr>
              <a:t>Η </a:t>
            </a:r>
            <a:r>
              <a:rPr lang="en-GB" sz="2800" dirty="0" err="1">
                <a:cs typeface="Times New Roman" pitchFamily="18" charset="0"/>
              </a:rPr>
              <a:t>μοναδική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φορά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χείλη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Αγίου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ζωγραφίστηκε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πικρό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αχνό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χαμόγελο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ήταν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όταν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αγορά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πόλης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αντίκρισε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μέρα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κάποιον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κλέβει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πήλινο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αγγείο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>
                <a:cs typeface="Times New Roman" pitchFamily="18" charset="0"/>
              </a:rPr>
              <a:t>«</a:t>
            </a:r>
            <a:r>
              <a:rPr lang="en-GB" sz="2800" dirty="0" err="1">
                <a:cs typeface="Times New Roman" pitchFamily="18" charset="0"/>
              </a:rPr>
              <a:t>Κοιτάξτε</a:t>
            </a:r>
            <a:r>
              <a:rPr lang="en-GB" sz="2800" dirty="0">
                <a:cs typeface="Times New Roman" pitchFamily="18" charset="0"/>
              </a:rPr>
              <a:t>», </a:t>
            </a:r>
            <a:r>
              <a:rPr lang="en-GB" sz="2800" dirty="0" err="1">
                <a:cs typeface="Times New Roman" pitchFamily="18" charset="0"/>
              </a:rPr>
              <a:t>είπε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φίλους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ήταν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μαζί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, «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χώμα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κλέβει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άλλο</a:t>
            </a:r>
            <a:r>
              <a:rPr lang="en-GB" sz="2800" dirty="0">
                <a:cs typeface="Times New Roman" pitchFamily="18" charset="0"/>
              </a:rPr>
              <a:t>»!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88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19125" y="1071563"/>
            <a:ext cx="7907338" cy="4567237"/>
            <a:chOff x="-3" y="-3"/>
            <a:chExt cx="4981" cy="2877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4975" cy="2871"/>
              <a:chOff x="0" y="0"/>
              <a:chExt cx="4975" cy="2871"/>
            </a:xfrm>
          </p:grpSpPr>
          <p:sp>
            <p:nvSpPr>
              <p:cNvPr id="3277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75" cy="28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en-GB">
                    <a:hlinkClick r:id="rId2"/>
                  </a:rPr>
                  <a:t>  </a:t>
                </a:r>
                <a:r>
                  <a:rPr lang="en-GB" sz="29300"/>
                  <a:t> </a:t>
                </a:r>
                <a:r>
                  <a:rPr lang="en-GB"/>
                  <a:t>                                                   </a:t>
                </a:r>
              </a:p>
            </p:txBody>
          </p:sp>
          <p:sp>
            <p:nvSpPr>
              <p:cNvPr id="32776" name="Rectangle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75" cy="287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-3" y="-3"/>
              <a:ext cx="4981" cy="2877"/>
            </a:xfrm>
            <a:prstGeom prst="rect">
              <a:avLst/>
            </a:prstGeom>
            <a:noFill/>
            <a:ln w="11112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2775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096963"/>
            <a:ext cx="4000500" cy="466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r>
              <a:rPr lang="en-GB" sz="2800" dirty="0" err="1">
                <a:cs typeface="Times New Roman" pitchFamily="18" charset="0"/>
              </a:rPr>
              <a:t>Εξω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Κίτιο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υπήρχε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μεγάλο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πλατύφυλλο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αμπέλι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Λίγο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πριν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τρυγητό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όταν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κλήματα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κρέμονταν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μεγάλα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τσαμπιά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ζουμερά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ώριμα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σταφύλια</a:t>
            </a:r>
            <a:r>
              <a:rPr lang="en-GB" sz="2800" dirty="0">
                <a:cs typeface="Times New Roman" pitchFamily="18" charset="0"/>
              </a:rPr>
              <a:t>, ο </a:t>
            </a:r>
            <a:r>
              <a:rPr lang="en-GB" sz="2800" dirty="0" err="1">
                <a:cs typeface="Times New Roman" pitchFamily="18" charset="0"/>
              </a:rPr>
              <a:t>Άγιος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έτυχε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περνά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εκεί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δίπλα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Είχε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κάνει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ώρες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πεζοπορίας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διψούσε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αφάνταστα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Μέσα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αμπέλι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εργαζόταν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γυναίκα</a:t>
            </a:r>
            <a:r>
              <a:rPr lang="en-GB" sz="2800" dirty="0">
                <a:cs typeface="Times New Roman" pitchFamily="18" charset="0"/>
              </a:rPr>
              <a:t>, η </a:t>
            </a:r>
            <a:r>
              <a:rPr lang="en-GB" sz="2800" dirty="0" err="1">
                <a:cs typeface="Times New Roman" pitchFamily="18" charset="0"/>
              </a:rPr>
              <a:t>ιδιοκτήτριά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88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3805" name="Picture 13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163" y="1220788"/>
            <a:ext cx="4000500" cy="4468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4800"/>
            <a:ext cx="4191000" cy="6553200"/>
          </a:xfrm>
        </p:spPr>
        <p:txBody>
          <a:bodyPr/>
          <a:lstStyle/>
          <a:p>
            <a:r>
              <a:rPr lang="en-GB" sz="2800" dirty="0">
                <a:cs typeface="Times New Roman" pitchFamily="18" charset="0"/>
              </a:rPr>
              <a:t>- </a:t>
            </a:r>
            <a:r>
              <a:rPr lang="en-GB" sz="2800" dirty="0" err="1">
                <a:cs typeface="Times New Roman" pitchFamily="18" charset="0"/>
              </a:rPr>
              <a:t>Σας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παρακαλώ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κυρά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μου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είπε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όλο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ευγένεια</a:t>
            </a:r>
            <a:r>
              <a:rPr lang="en-GB" sz="2800" dirty="0" smtClean="0">
                <a:cs typeface="Times New Roman" pitchFamily="18" charset="0"/>
              </a:rPr>
              <a:t>,</a:t>
            </a:r>
            <a:r>
              <a:rPr lang="el-GR" sz="2800" dirty="0" smtClean="0">
                <a:cs typeface="Times New Roman" pitchFamily="18" charset="0"/>
              </a:rPr>
              <a:t> ο Άγιος Λάζαρος. Μ</a:t>
            </a:r>
            <a:r>
              <a:rPr lang="en-GB" sz="2800" dirty="0" err="1" smtClean="0">
                <a:cs typeface="Times New Roman" pitchFamily="18" charset="0"/>
              </a:rPr>
              <a:t>ου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κόβετε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τσαμπί</a:t>
            </a:r>
            <a:r>
              <a:rPr lang="en-GB" sz="2800" dirty="0">
                <a:cs typeface="Times New Roman" pitchFamily="18" charset="0"/>
              </a:rPr>
              <a:t>; </a:t>
            </a:r>
            <a:r>
              <a:rPr lang="en-GB" sz="2800" dirty="0" err="1">
                <a:cs typeface="Times New Roman" pitchFamily="18" charset="0"/>
              </a:rPr>
              <a:t>Πεθαίνω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δίψα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>
                <a:cs typeface="Times New Roman" pitchFamily="18" charset="0"/>
              </a:rPr>
              <a:t>Η </a:t>
            </a:r>
            <a:r>
              <a:rPr lang="en-GB" sz="2800" dirty="0" err="1">
                <a:cs typeface="Times New Roman" pitchFamily="18" charset="0"/>
              </a:rPr>
              <a:t>σκληρή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άπονη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γυναίκα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όμως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αποπήρε</a:t>
            </a:r>
            <a:r>
              <a:rPr lang="en-GB" sz="2800" dirty="0">
                <a:cs typeface="Times New Roman" pitchFamily="18" charset="0"/>
              </a:rPr>
              <a:t>:</a:t>
            </a:r>
            <a:endParaRPr lang="en-GB" sz="2800" dirty="0"/>
          </a:p>
          <a:p>
            <a:r>
              <a:rPr lang="en-GB" sz="2800" dirty="0">
                <a:cs typeface="Times New Roman" pitchFamily="18" charset="0"/>
              </a:rPr>
              <a:t>- </a:t>
            </a:r>
            <a:r>
              <a:rPr lang="en-GB" sz="2800" dirty="0" err="1">
                <a:cs typeface="Times New Roman" pitchFamily="18" charset="0"/>
              </a:rPr>
              <a:t>Πήγαινε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γέροντα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στη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δουλειά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σου</a:t>
            </a:r>
            <a:r>
              <a:rPr lang="en-GB" sz="2800" dirty="0">
                <a:cs typeface="Times New Roman" pitchFamily="18" charset="0"/>
              </a:rPr>
              <a:t>. Ο </a:t>
            </a:r>
            <a:r>
              <a:rPr lang="en-GB" sz="2800" dirty="0" err="1">
                <a:cs typeface="Times New Roman" pitchFamily="18" charset="0"/>
              </a:rPr>
              <a:t>τόπος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αυτός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μόνο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αλάτι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βγάζει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όχι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σταφύλια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pic>
        <p:nvPicPr>
          <p:cNvPr id="34823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96963"/>
            <a:ext cx="4000500" cy="466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81000"/>
            <a:ext cx="4495800" cy="636036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Ο </a:t>
            </a:r>
            <a:r>
              <a:rPr lang="en-GB" sz="2800" dirty="0" err="1">
                <a:cs typeface="Times New Roman" pitchFamily="18" charset="0"/>
              </a:rPr>
              <a:t>Άγιος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l-GR" sz="2800" dirty="0" smtClean="0">
                <a:cs typeface="Times New Roman" pitchFamily="18" charset="0"/>
              </a:rPr>
              <a:t>τότε της είπε:</a:t>
            </a:r>
            <a:endParaRPr lang="en-GB" sz="2800" dirty="0"/>
          </a:p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- </a:t>
            </a:r>
            <a:r>
              <a:rPr lang="en-GB" sz="2800" dirty="0" err="1">
                <a:cs typeface="Times New Roman" pitchFamily="18" charset="0"/>
              </a:rPr>
              <a:t>Μακάρι</a:t>
            </a:r>
            <a:r>
              <a:rPr lang="en-GB" sz="2800" dirty="0" smtClean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δίνει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πάντα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αλάτι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αυτός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τόπος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pPr>
              <a:lnSpc>
                <a:spcPct val="90000"/>
              </a:lnSpc>
            </a:pP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ευθύς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αμπελώνας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έγινε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απέραντη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αλυκή</a:t>
            </a:r>
            <a:r>
              <a:rPr lang="en-GB" sz="2800" dirty="0" smtClean="0">
                <a:cs typeface="Times New Roman" pitchFamily="18" charset="0"/>
              </a:rPr>
              <a:t>.</a:t>
            </a:r>
            <a:r>
              <a:rPr lang="el-GR" sz="2800" dirty="0" smtClean="0">
                <a:cs typeface="Times New Roman" pitchFamily="18" charset="0"/>
              </a:rPr>
              <a:t> Έτσι η γυναίκα εκείνη τιμωρήθηκε για την απονιά της.</a:t>
            </a:r>
          </a:p>
          <a:p>
            <a:pPr>
              <a:lnSpc>
                <a:spcPct val="90000"/>
              </a:lnSpc>
            </a:pPr>
            <a:r>
              <a:rPr lang="el-GR" sz="2800" dirty="0" smtClean="0">
                <a:cs typeface="Times New Roman" pitchFamily="18" charset="0"/>
              </a:rPr>
              <a:t>Στη θέση του αμπελιού της ε</a:t>
            </a:r>
            <a:r>
              <a:rPr lang="en-GB" sz="2800" dirty="0" err="1" smtClean="0">
                <a:cs typeface="Times New Roman" pitchFamily="18" charset="0"/>
              </a:rPr>
              <a:t>ίναι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η </a:t>
            </a:r>
            <a:r>
              <a:rPr lang="en-GB" sz="2800" dirty="0" err="1">
                <a:cs typeface="Times New Roman" pitchFamily="18" charset="0"/>
              </a:rPr>
              <a:t>σημερινή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αλυκή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βρίσκεται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λίγο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έξω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</a:t>
            </a:r>
            <a:r>
              <a:rPr lang="en-GB" sz="2800" dirty="0">
                <a:cs typeface="Times New Roman" pitchFamily="18" charset="0"/>
              </a:rPr>
              <a:t>' </a:t>
            </a:r>
            <a:r>
              <a:rPr lang="en-GB" sz="2800" dirty="0" err="1">
                <a:cs typeface="Times New Roman" pitchFamily="18" charset="0"/>
              </a:rPr>
              <a:t>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πόλη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Λάρνακας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εργάτες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μαζεύουν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σήμερα</a:t>
            </a:r>
            <a:r>
              <a:rPr lang="en-GB" sz="2800" dirty="0">
                <a:cs typeface="Times New Roman" pitchFamily="18" charset="0"/>
              </a:rPr>
              <a:t> τ' </a:t>
            </a:r>
            <a:r>
              <a:rPr lang="en-GB" sz="2800" dirty="0" err="1">
                <a:cs typeface="Times New Roman" pitchFamily="18" charset="0"/>
              </a:rPr>
              <a:t>αλάτι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λένε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πως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όταν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σκάβουν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βρίσκουν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ακόμα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ρίζες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κορμούς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αμπελιού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αυτού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88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5853" name="Picture 13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-99392"/>
            <a:ext cx="4000500" cy="4468812"/>
          </a:xfrm>
          <a:prstGeom prst="rect">
            <a:avLst/>
          </a:prstGeom>
          <a:noFill/>
        </p:spPr>
      </p:pic>
      <p:pic>
        <p:nvPicPr>
          <p:cNvPr id="9218" name="Picture 2" descr="Διατροφή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581128"/>
            <a:ext cx="3096344" cy="17240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6211669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άνθρωποι στα παλιά χρόνια μάζευαν το αλάτι από την αλυκή της Λάρνακας.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57200"/>
            <a:ext cx="4191000" cy="6400800"/>
          </a:xfrm>
        </p:spPr>
        <p:txBody>
          <a:bodyPr/>
          <a:lstStyle/>
          <a:p>
            <a:r>
              <a:rPr lang="en-GB" sz="2800" dirty="0" err="1">
                <a:cs typeface="Times New Roman" pitchFamily="18" charset="0"/>
              </a:rPr>
              <a:t>Οταν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πέθανε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Άγιος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κάτοικοι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Κιτίου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αγαπούσαν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πολύ</a:t>
            </a:r>
            <a:r>
              <a:rPr lang="el-GR" sz="2800" dirty="0" smtClean="0">
                <a:cs typeface="Times New Roman" pitchFamily="18" charset="0"/>
              </a:rPr>
              <a:t>, </a:t>
            </a:r>
            <a:r>
              <a:rPr lang="en-GB" sz="2800" dirty="0" err="1" smtClean="0">
                <a:cs typeface="Times New Roman" pitchFamily="18" charset="0"/>
              </a:rPr>
              <a:t>γιατί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βοηθούσε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κάθε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δύσκολη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στιγμή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θάψανε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λαξευτή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λάρνακα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είχε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σκαλισμένη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επιγραφή</a:t>
            </a:r>
            <a:r>
              <a:rPr lang="en-GB" sz="2800" dirty="0">
                <a:cs typeface="Times New Roman" pitchFamily="18" charset="0"/>
              </a:rPr>
              <a:t>:</a:t>
            </a:r>
            <a:endParaRPr lang="en-GB" sz="2800" dirty="0"/>
          </a:p>
          <a:p>
            <a:r>
              <a:rPr lang="en-GB" sz="2800" dirty="0">
                <a:cs typeface="Times New Roman" pitchFamily="18" charset="0"/>
              </a:rPr>
              <a:t>«</a:t>
            </a:r>
            <a:r>
              <a:rPr lang="en-GB" sz="2800" dirty="0" err="1">
                <a:cs typeface="Times New Roman" pitchFamily="18" charset="0"/>
              </a:rPr>
              <a:t>Λάζαρος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τετραήμερος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φίλος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Χριστού</a:t>
            </a:r>
            <a:r>
              <a:rPr lang="en-GB" sz="2800" dirty="0">
                <a:cs typeface="Times New Roman" pitchFamily="18" charset="0"/>
              </a:rPr>
              <a:t>».</a:t>
            </a:r>
            <a:endParaRPr lang="en-GB" sz="2800" dirty="0"/>
          </a:p>
          <a:p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μαρμάρινο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φέρετρο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τοποθετήθηκε</a:t>
            </a:r>
            <a:r>
              <a:rPr lang="en-GB" sz="2800" dirty="0">
                <a:cs typeface="Times New Roman" pitchFamily="18" charset="0"/>
              </a:rPr>
              <a:t> σ' </a:t>
            </a:r>
            <a:r>
              <a:rPr lang="en-GB" sz="2800" dirty="0" err="1">
                <a:cs typeface="Times New Roman" pitchFamily="18" charset="0"/>
              </a:rPr>
              <a:t>ένα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μικρό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εκκλησάκι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588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19125" y="1071563"/>
            <a:ext cx="7907338" cy="4567237"/>
            <a:chOff x="-3" y="-3"/>
            <a:chExt cx="4981" cy="2877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4975" cy="2871"/>
              <a:chOff x="0" y="0"/>
              <a:chExt cx="4975" cy="2871"/>
            </a:xfrm>
          </p:grpSpPr>
          <p:sp>
            <p:nvSpPr>
              <p:cNvPr id="36870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75" cy="28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en-GB">
                    <a:hlinkClick r:id="rId2"/>
                  </a:rPr>
                  <a:t>  </a:t>
                </a:r>
                <a:r>
                  <a:rPr lang="en-GB" sz="29300"/>
                  <a:t> </a:t>
                </a:r>
                <a:r>
                  <a:rPr lang="en-GB"/>
                  <a:t>                                                   </a:t>
                </a: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75" cy="287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-3" y="-3"/>
              <a:ext cx="4981" cy="2877"/>
            </a:xfrm>
            <a:prstGeom prst="rect">
              <a:avLst/>
            </a:prstGeom>
            <a:noFill/>
            <a:ln w="11112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6871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96963"/>
            <a:ext cx="4000500" cy="466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ιερό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λείψανο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Αγίου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μετά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πολλά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χρόνια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στα</a:t>
            </a:r>
            <a:r>
              <a:rPr lang="en-GB" sz="2800" dirty="0">
                <a:cs typeface="Times New Roman" pitchFamily="18" charset="0"/>
              </a:rPr>
              <a:t> 890 </a:t>
            </a:r>
            <a:r>
              <a:rPr lang="en-GB" sz="2800" dirty="0" err="1">
                <a:cs typeface="Times New Roman" pitchFamily="18" charset="0"/>
              </a:rPr>
              <a:t>μ.Χ</a:t>
            </a:r>
            <a:r>
              <a:rPr lang="en-GB" sz="2800" dirty="0">
                <a:cs typeface="Times New Roman" pitchFamily="18" charset="0"/>
              </a:rPr>
              <a:t>., </a:t>
            </a:r>
            <a:r>
              <a:rPr lang="en-GB" sz="2800" dirty="0" err="1">
                <a:cs typeface="Times New Roman" pitchFamily="18" charset="0"/>
              </a:rPr>
              <a:t>μεταφέρθηκε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Κωνσταντινούπολη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εντολή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Αυτοκράτορα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Λέοντα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6ου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Σοφού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 smtClean="0">
                <a:cs typeface="Times New Roman" pitchFamily="18" charset="0"/>
              </a:rPr>
              <a:t>Γι</a:t>
            </a:r>
            <a:r>
              <a:rPr lang="el-GR" sz="2800" dirty="0" smtClean="0">
                <a:cs typeface="Times New Roman" pitchFamily="18" charset="0"/>
              </a:rPr>
              <a:t>α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αντάλλαγμα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Αυτοκράτορας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έστειλε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χρήματα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καλούς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τεχνίτες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Κύπρο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έκτισαν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Λάρνακα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μεγαλόπρεπο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φέρει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όνομα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Αγίου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88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7901" name="Picture 13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163" y="1220788"/>
            <a:ext cx="4000500" cy="4468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Η </a:t>
            </a:r>
            <a:r>
              <a:rPr lang="en-GB" sz="2800" dirty="0" err="1">
                <a:cs typeface="Times New Roman" pitchFamily="18" charset="0"/>
              </a:rPr>
              <a:t>πανέμορφη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εκκλησία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επίχρυσο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ξυλόγλυπτο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τέμπλο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κτίστηκε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πάνω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τάφο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Αγίου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στη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θέση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παλαιότερης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μικρής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εκκλησίας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μερικές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αλλαγές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έγιναν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πέρασμα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των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αιώνων</a:t>
            </a:r>
            <a:r>
              <a:rPr lang="en-GB" sz="2800" dirty="0">
                <a:cs typeface="Times New Roman" pitchFamily="18" charset="0"/>
              </a:rPr>
              <a:t>, η </a:t>
            </a:r>
            <a:r>
              <a:rPr lang="en-GB" sz="2800" dirty="0" err="1">
                <a:cs typeface="Times New Roman" pitchFamily="18" charset="0"/>
              </a:rPr>
              <a:t>εκκλησία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αυτή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σώζεται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μέχρι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τις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μέρες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είναι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στολίδι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Λάρνακας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Κάτω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ιερό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βήμα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βρίσκεται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κρύπτη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μαρμάρινο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τάφο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Αγίου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Λαζάρου</a:t>
            </a:r>
            <a:endParaRPr lang="en-GB" sz="2800" dirty="0"/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588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8919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96963"/>
            <a:ext cx="4000500" cy="466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0"/>
            <a:ext cx="5029200" cy="6858000"/>
          </a:xfrm>
        </p:spPr>
        <p:txBody>
          <a:bodyPr/>
          <a:lstStyle/>
          <a:p>
            <a:r>
              <a:rPr lang="en-GB" sz="2400" dirty="0">
                <a:cs typeface="Times New Roman" pitchFamily="18" charset="0"/>
              </a:rPr>
              <a:t>Η </a:t>
            </a:r>
            <a:r>
              <a:rPr lang="en-GB" sz="2400" dirty="0" err="1">
                <a:cs typeface="Times New Roman" pitchFamily="18" charset="0"/>
              </a:rPr>
              <a:t>μνήμη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του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Αγίου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γιορτάζεται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Σάββατο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πριν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από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την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Κυριακή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των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Βα</a:t>
            </a:r>
            <a:r>
              <a:rPr lang="el-GR" sz="2400" dirty="0">
                <a:cs typeface="Times New Roman" pitchFamily="18" charset="0"/>
              </a:rPr>
              <a:t>ΐ</a:t>
            </a:r>
            <a:r>
              <a:rPr lang="en-GB" sz="2400" dirty="0" err="1" smtClean="0">
                <a:cs typeface="Times New Roman" pitchFamily="18" charset="0"/>
              </a:rPr>
              <a:t>ων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που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ονομάζεται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Σάββατο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του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Λαζάρου</a:t>
            </a:r>
            <a:r>
              <a:rPr lang="en-GB" sz="2400" dirty="0">
                <a:cs typeface="Times New Roman" pitchFamily="18" charset="0"/>
              </a:rPr>
              <a:t>. </a:t>
            </a:r>
            <a:endParaRPr lang="el-GR" sz="2400" dirty="0" smtClean="0">
              <a:cs typeface="Times New Roman" pitchFamily="18" charset="0"/>
            </a:endParaRPr>
          </a:p>
          <a:p>
            <a:r>
              <a:rPr lang="en-GB" sz="2400" dirty="0" err="1" smtClean="0">
                <a:cs typeface="Times New Roman" pitchFamily="18" charset="0"/>
              </a:rPr>
              <a:t>Ένα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έθιμο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που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υπάρχει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μόνο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στην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Κύπρο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σε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σχέση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με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Άγιο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είναι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ακόλουθο</a:t>
            </a:r>
            <a:r>
              <a:rPr lang="en-GB" sz="2400" dirty="0">
                <a:cs typeface="Times New Roman" pitchFamily="18" charset="0"/>
              </a:rPr>
              <a:t>:</a:t>
            </a:r>
            <a:endParaRPr lang="en-GB" sz="2400" dirty="0"/>
          </a:p>
          <a:p>
            <a:r>
              <a:rPr lang="en-GB" sz="2400" dirty="0" err="1">
                <a:cs typeface="Times New Roman" pitchFamily="18" charset="0"/>
              </a:rPr>
              <a:t>Ένα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παιδί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στολισμένο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με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κίτρινα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λουλούδια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ξαπλώνει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στη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γη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παριστάνοντας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πεθαμένο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Λάζαρο</a:t>
            </a:r>
            <a:r>
              <a:rPr lang="en-GB" sz="2400" dirty="0">
                <a:cs typeface="Times New Roman" pitchFamily="18" charset="0"/>
              </a:rPr>
              <a:t>. </a:t>
            </a:r>
            <a:endParaRPr lang="el-GR" sz="2400" dirty="0" smtClean="0">
              <a:cs typeface="Times New Roman" pitchFamily="18" charset="0"/>
            </a:endParaRPr>
          </a:p>
          <a:p>
            <a:r>
              <a:rPr lang="en-GB" sz="2400" dirty="0" smtClean="0">
                <a:cs typeface="Times New Roman" pitchFamily="18" charset="0"/>
              </a:rPr>
              <a:t>Τ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άλλα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παιδιά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τραγουδούν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την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ιστορία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του</a:t>
            </a:r>
            <a:r>
              <a:rPr lang="en-GB" sz="2400" dirty="0">
                <a:cs typeface="Times New Roman" pitchFamily="18" charset="0"/>
              </a:rPr>
              <a:t>. </a:t>
            </a:r>
            <a:r>
              <a:rPr lang="en-GB" sz="2400" dirty="0" err="1">
                <a:cs typeface="Times New Roman" pitchFamily="18" charset="0"/>
              </a:rPr>
              <a:t>Όταν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φτάσουν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στον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στίχο</a:t>
            </a:r>
            <a:r>
              <a:rPr lang="en-GB" sz="2400" dirty="0">
                <a:cs typeface="Times New Roman" pitchFamily="18" charset="0"/>
              </a:rPr>
              <a:t>, «</a:t>
            </a:r>
            <a:r>
              <a:rPr lang="en-GB" sz="2400" dirty="0" err="1">
                <a:cs typeface="Times New Roman" pitchFamily="18" charset="0"/>
              </a:rPr>
              <a:t>Λάζαρε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δεύρο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έξω</a:t>
            </a:r>
            <a:r>
              <a:rPr lang="en-GB" sz="2400" dirty="0">
                <a:cs typeface="Times New Roman" pitchFamily="18" charset="0"/>
              </a:rPr>
              <a:t>», </a:t>
            </a:r>
            <a:r>
              <a:rPr lang="en-GB" sz="2400" dirty="0" err="1">
                <a:cs typeface="Times New Roman" pitchFamily="18" charset="0"/>
              </a:rPr>
              <a:t>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παιδί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σηκώνεται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όρθιο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όπως</a:t>
            </a:r>
            <a:r>
              <a:rPr lang="en-GB" sz="2400" dirty="0">
                <a:cs typeface="Times New Roman" pitchFamily="18" charset="0"/>
              </a:rPr>
              <a:t> ο </a:t>
            </a:r>
            <a:r>
              <a:rPr lang="en-GB" sz="2400" dirty="0" err="1">
                <a:cs typeface="Times New Roman" pitchFamily="18" charset="0"/>
              </a:rPr>
              <a:t>αναστημένος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από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το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Χριστό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en-GB" sz="2400" dirty="0" err="1">
                <a:cs typeface="Times New Roman" pitchFamily="18" charset="0"/>
              </a:rPr>
              <a:t>Λάζαρος</a:t>
            </a:r>
            <a:r>
              <a:rPr lang="en-GB" sz="2400" dirty="0">
                <a:cs typeface="Times New Roman" pitchFamily="18" charset="0"/>
              </a:rPr>
              <a:t>!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88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39943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700" y="1193800"/>
            <a:ext cx="4000500" cy="4468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116632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Η Ανάσταση του Λαζάρου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779912" y="836712"/>
            <a:ext cx="5364088" cy="5867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Σάββατο πριν την Μεγάλη Εβδομάδα, η Ορθόδοξη Εκκλησία μας, γιορτάζει το θαύμα της Ανάστασης του Λαζάρου.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Λάζαρος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είχε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πατρίδα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Βηθανία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της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Ιουδαίας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ήταν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φίλος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Χριστού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l-G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Αδελφές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ήταν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η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Μάρθα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η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Μαρία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που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φιλοξένησαν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υπηρέτησαν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τον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Χριστό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πολλές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φορές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στη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Βηθανία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κοντά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Ιεροσόλυμα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περίπου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δύο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μίλια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12" descr="http://www.xfe.gr/graphs/lazarussaturda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772816"/>
            <a:ext cx="3060700" cy="41148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7200800" cy="64807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Ο ναός του Αγίου Λαζάρου στην Λάρνακα</a:t>
            </a:r>
            <a:endParaRPr lang="en-US" sz="3200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5612" name="Picture 12" descr="http://4.bp.blogspot.com/_kwNBO3QjMa4/R9wuQb1wmvI/AAAAAAAAC24/Z2L0PgUhwSE/s400/Larnaca+Church.jpg">
            <a:hlinkClick r:id="rId2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584" y="980728"/>
            <a:ext cx="7242796" cy="4816459"/>
          </a:xfrm>
          <a:noFill/>
          <a:ln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71600" y="5949280"/>
            <a:ext cx="7200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Κάτω από το ιερό του ναού, βρίσκεται ο τάφος του Αγίου Λαζάρου.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/>
              <a:t>Tραγούδι του Λαζάρου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609600"/>
            <a:ext cx="6705600" cy="6248400"/>
          </a:xfrm>
        </p:spPr>
        <p:txBody>
          <a:bodyPr/>
          <a:lstStyle/>
          <a:p>
            <a:endParaRPr lang="en-GB" sz="2800" dirty="0"/>
          </a:p>
          <a:p>
            <a:r>
              <a:rPr lang="en-GB" sz="2800" dirty="0" err="1"/>
              <a:t>Αρχίζω</a:t>
            </a:r>
            <a:r>
              <a:rPr lang="en-GB" sz="2800" dirty="0"/>
              <a:t> </a:t>
            </a:r>
            <a:r>
              <a:rPr lang="en-GB" sz="2800" dirty="0" err="1"/>
              <a:t>τη</a:t>
            </a:r>
            <a:r>
              <a:rPr lang="en-GB" sz="2800" dirty="0"/>
              <a:t> </a:t>
            </a:r>
            <a:r>
              <a:rPr lang="en-GB" sz="2800" dirty="0" err="1"/>
              <a:t>διήγησιν</a:t>
            </a:r>
            <a:r>
              <a:rPr lang="en-GB" sz="2800" dirty="0"/>
              <a:t> </a:t>
            </a:r>
            <a:r>
              <a:rPr lang="en-GB" sz="2800" dirty="0" err="1"/>
              <a:t>κι</a:t>
            </a:r>
            <a:r>
              <a:rPr lang="en-GB" sz="2800" dirty="0"/>
              <a:t> </a:t>
            </a:r>
            <a:r>
              <a:rPr lang="en-GB" sz="2800" dirty="0" err="1"/>
              <a:t>όλοι</a:t>
            </a:r>
            <a:r>
              <a:rPr lang="en-GB" sz="2800" dirty="0"/>
              <a:t> </a:t>
            </a:r>
            <a:r>
              <a:rPr lang="en-GB" sz="2800" dirty="0" err="1"/>
              <a:t>ακροασθείτε</a:t>
            </a:r>
            <a:endParaRPr lang="en-GB" sz="2800" dirty="0"/>
          </a:p>
          <a:p>
            <a:r>
              <a:rPr lang="en-GB" sz="2800" dirty="0" err="1"/>
              <a:t>Δια</a:t>
            </a:r>
            <a:r>
              <a:rPr lang="en-GB" sz="2800" dirty="0"/>
              <a:t> </a:t>
            </a:r>
            <a:r>
              <a:rPr lang="en-GB" sz="2800" dirty="0" err="1"/>
              <a:t>να</a:t>
            </a:r>
            <a:r>
              <a:rPr lang="en-GB" sz="2800" dirty="0"/>
              <a:t> </a:t>
            </a:r>
            <a:r>
              <a:rPr lang="en-GB" sz="2800" dirty="0" err="1"/>
              <a:t>καταλάβετε</a:t>
            </a:r>
            <a:r>
              <a:rPr lang="en-GB" sz="2800" dirty="0"/>
              <a:t> </a:t>
            </a:r>
            <a:r>
              <a:rPr lang="en-GB" sz="2800" dirty="0" err="1"/>
              <a:t>και</a:t>
            </a:r>
            <a:r>
              <a:rPr lang="en-GB" sz="2800" dirty="0"/>
              <a:t> </a:t>
            </a:r>
            <a:r>
              <a:rPr lang="en-GB" sz="2800" dirty="0" err="1"/>
              <a:t>να</a:t>
            </a:r>
            <a:r>
              <a:rPr lang="en-GB" sz="2800" dirty="0"/>
              <a:t> </a:t>
            </a:r>
            <a:r>
              <a:rPr lang="en-GB" sz="2800" dirty="0" err="1"/>
              <a:t>κατανυχθείτε</a:t>
            </a:r>
            <a:r>
              <a:rPr lang="en-GB" sz="2800" dirty="0"/>
              <a:t>.</a:t>
            </a:r>
          </a:p>
          <a:p>
            <a:r>
              <a:rPr lang="en-GB" sz="2800" dirty="0"/>
              <a:t>Ο </a:t>
            </a:r>
            <a:r>
              <a:rPr lang="en-GB" sz="2800" dirty="0" err="1"/>
              <a:t>Λάζαρος</a:t>
            </a:r>
            <a:r>
              <a:rPr lang="en-GB" sz="2800" dirty="0"/>
              <a:t> </a:t>
            </a:r>
            <a:r>
              <a:rPr lang="en-GB" sz="2800" dirty="0" err="1"/>
              <a:t>ησθένησεν</a:t>
            </a:r>
            <a:r>
              <a:rPr lang="en-GB" sz="2800" dirty="0"/>
              <a:t> </a:t>
            </a:r>
            <a:r>
              <a:rPr lang="en-GB" sz="2800" dirty="0" err="1"/>
              <a:t>ασθένειαν</a:t>
            </a:r>
            <a:r>
              <a:rPr lang="en-GB" sz="2800" dirty="0"/>
              <a:t> </a:t>
            </a:r>
            <a:r>
              <a:rPr lang="en-GB" sz="2800" dirty="0" err="1"/>
              <a:t>μεγάλην</a:t>
            </a:r>
            <a:endParaRPr lang="en-GB" sz="2800" dirty="0"/>
          </a:p>
          <a:p>
            <a:r>
              <a:rPr lang="en-GB" sz="2800" dirty="0" err="1"/>
              <a:t>κι</a:t>
            </a:r>
            <a:r>
              <a:rPr lang="en-GB" sz="2800" dirty="0"/>
              <a:t> ο </a:t>
            </a:r>
            <a:r>
              <a:rPr lang="en-GB" sz="2800" dirty="0" err="1"/>
              <a:t>πυρετός</a:t>
            </a:r>
            <a:r>
              <a:rPr lang="en-GB" sz="2800" dirty="0"/>
              <a:t> </a:t>
            </a:r>
            <a:r>
              <a:rPr lang="en-GB" sz="2800" dirty="0" err="1"/>
              <a:t>τον</a:t>
            </a:r>
            <a:r>
              <a:rPr lang="en-GB" sz="2800" dirty="0"/>
              <a:t> </a:t>
            </a:r>
            <a:r>
              <a:rPr lang="en-GB" sz="2800" dirty="0" err="1"/>
              <a:t>έπιασεν</a:t>
            </a:r>
            <a:r>
              <a:rPr lang="en-GB" sz="2800" dirty="0"/>
              <a:t> </a:t>
            </a:r>
            <a:r>
              <a:rPr lang="en-GB" sz="2800" dirty="0" err="1"/>
              <a:t>κι</a:t>
            </a:r>
            <a:r>
              <a:rPr lang="en-GB" sz="2800" dirty="0"/>
              <a:t> </a:t>
            </a:r>
            <a:r>
              <a:rPr lang="en-GB" sz="2800" dirty="0" err="1"/>
              <a:t>είχεν</a:t>
            </a:r>
            <a:r>
              <a:rPr lang="en-GB" sz="2800" dirty="0"/>
              <a:t> </a:t>
            </a:r>
            <a:r>
              <a:rPr lang="en-GB" sz="2800" dirty="0" err="1"/>
              <a:t>μεγάλη</a:t>
            </a:r>
            <a:r>
              <a:rPr lang="en-GB" sz="2800" dirty="0"/>
              <a:t> </a:t>
            </a:r>
            <a:r>
              <a:rPr lang="en-GB" sz="2800" dirty="0" err="1"/>
              <a:t>ζάλην</a:t>
            </a:r>
            <a:r>
              <a:rPr lang="en-GB" sz="2800" dirty="0"/>
              <a:t>.</a:t>
            </a:r>
          </a:p>
          <a:p>
            <a:r>
              <a:rPr lang="en-GB" sz="2800" dirty="0" err="1"/>
              <a:t>Μα</a:t>
            </a:r>
            <a:r>
              <a:rPr lang="en-GB" sz="2800" dirty="0"/>
              <a:t> ο </a:t>
            </a:r>
            <a:r>
              <a:rPr lang="en-GB" sz="2800" dirty="0" err="1"/>
              <a:t>Χριστός</a:t>
            </a:r>
            <a:r>
              <a:rPr lang="en-GB" sz="2800" dirty="0"/>
              <a:t> </a:t>
            </a:r>
            <a:r>
              <a:rPr lang="en-GB" sz="2800" dirty="0" err="1"/>
              <a:t>ευρίσκετο</a:t>
            </a:r>
            <a:r>
              <a:rPr lang="en-GB" sz="2800" dirty="0"/>
              <a:t> </a:t>
            </a:r>
            <a:r>
              <a:rPr lang="en-GB" sz="2800" dirty="0" err="1"/>
              <a:t>εις</a:t>
            </a:r>
            <a:r>
              <a:rPr lang="en-GB" sz="2800" dirty="0"/>
              <a:t> </a:t>
            </a:r>
            <a:r>
              <a:rPr lang="en-GB" sz="2800" dirty="0" err="1"/>
              <a:t>μίαν</a:t>
            </a:r>
            <a:r>
              <a:rPr lang="en-GB" sz="2800" dirty="0"/>
              <a:t> </a:t>
            </a:r>
            <a:r>
              <a:rPr lang="en-GB" sz="2800" dirty="0" err="1"/>
              <a:t>άλλην</a:t>
            </a:r>
            <a:r>
              <a:rPr lang="en-GB" sz="2800" dirty="0"/>
              <a:t> </a:t>
            </a:r>
            <a:r>
              <a:rPr lang="en-GB" sz="2800" dirty="0" err="1"/>
              <a:t>πόλιν</a:t>
            </a:r>
            <a:endParaRPr lang="en-GB" sz="2800" dirty="0"/>
          </a:p>
          <a:p>
            <a:r>
              <a:rPr lang="en-GB" sz="2800" dirty="0" err="1"/>
              <a:t>κι</a:t>
            </a:r>
            <a:r>
              <a:rPr lang="en-GB" sz="2800" dirty="0"/>
              <a:t> </a:t>
            </a:r>
            <a:r>
              <a:rPr lang="en-GB" sz="2800" dirty="0" err="1"/>
              <a:t>έκαμνε</a:t>
            </a:r>
            <a:r>
              <a:rPr lang="en-GB" sz="2800" dirty="0"/>
              <a:t> </a:t>
            </a:r>
            <a:r>
              <a:rPr lang="en-GB" sz="2800" dirty="0" err="1"/>
              <a:t>πολλά</a:t>
            </a:r>
            <a:r>
              <a:rPr lang="en-GB" sz="2800" dirty="0"/>
              <a:t> </a:t>
            </a:r>
            <a:r>
              <a:rPr lang="en-GB" sz="2800" dirty="0" err="1"/>
              <a:t>θαύματα</a:t>
            </a:r>
            <a:r>
              <a:rPr lang="en-GB" sz="2800" dirty="0"/>
              <a:t> </a:t>
            </a:r>
            <a:r>
              <a:rPr lang="en-GB" sz="2800" dirty="0" err="1"/>
              <a:t>μαζί</a:t>
            </a:r>
            <a:r>
              <a:rPr lang="en-GB" sz="2800" dirty="0"/>
              <a:t> </a:t>
            </a:r>
            <a:r>
              <a:rPr lang="en-GB" sz="2800" dirty="0" err="1"/>
              <a:t>κι</a:t>
            </a:r>
            <a:r>
              <a:rPr lang="en-GB" sz="2800" dirty="0"/>
              <a:t> </a:t>
            </a:r>
            <a:r>
              <a:rPr lang="en-GB" sz="2800" dirty="0" err="1"/>
              <a:t>οι</a:t>
            </a:r>
            <a:r>
              <a:rPr lang="en-GB" sz="2800" dirty="0"/>
              <a:t> </a:t>
            </a:r>
            <a:r>
              <a:rPr lang="en-GB" sz="2800" dirty="0" err="1"/>
              <a:t>αποστόλοι</a:t>
            </a:r>
            <a:r>
              <a:rPr lang="en-GB" sz="2800" dirty="0"/>
              <a:t>.</a:t>
            </a:r>
          </a:p>
          <a:p>
            <a:r>
              <a:rPr lang="en-GB" sz="2800" dirty="0"/>
              <a:t>Η </a:t>
            </a:r>
            <a:r>
              <a:rPr lang="en-GB" sz="2800" dirty="0" err="1"/>
              <a:t>Μάρθα</a:t>
            </a:r>
            <a:r>
              <a:rPr lang="en-GB" sz="2800" dirty="0"/>
              <a:t> </a:t>
            </a:r>
            <a:r>
              <a:rPr lang="en-GB" sz="2800" dirty="0" err="1"/>
              <a:t>τους</a:t>
            </a:r>
            <a:r>
              <a:rPr lang="en-GB" sz="2800" dirty="0"/>
              <a:t> </a:t>
            </a:r>
            <a:r>
              <a:rPr lang="en-GB" sz="2800" dirty="0" err="1"/>
              <a:t>προϋπαντά</a:t>
            </a:r>
            <a:r>
              <a:rPr lang="en-GB" sz="2800" dirty="0"/>
              <a:t> </a:t>
            </a:r>
            <a:r>
              <a:rPr lang="en-GB" sz="2800" dirty="0" err="1"/>
              <a:t>με</a:t>
            </a:r>
            <a:r>
              <a:rPr lang="en-GB" sz="2800" dirty="0"/>
              <a:t> </a:t>
            </a:r>
            <a:r>
              <a:rPr lang="en-GB" sz="2800" dirty="0" err="1"/>
              <a:t>θρήνους</a:t>
            </a:r>
            <a:r>
              <a:rPr lang="en-GB" sz="2800" dirty="0"/>
              <a:t> </a:t>
            </a:r>
            <a:r>
              <a:rPr lang="en-GB" sz="2800" dirty="0" err="1"/>
              <a:t>και</a:t>
            </a:r>
            <a:r>
              <a:rPr lang="en-GB" sz="2800" dirty="0"/>
              <a:t> </a:t>
            </a:r>
            <a:r>
              <a:rPr lang="en-GB" sz="2800" dirty="0" err="1"/>
              <a:t>με</a:t>
            </a:r>
            <a:r>
              <a:rPr lang="en-GB" sz="2800" dirty="0"/>
              <a:t> </a:t>
            </a:r>
            <a:r>
              <a:rPr lang="en-GB" sz="2800" dirty="0" err="1"/>
              <a:t>πόνους</a:t>
            </a:r>
            <a:r>
              <a:rPr lang="en-GB" sz="2800" dirty="0"/>
              <a:t>.</a:t>
            </a:r>
          </a:p>
        </p:txBody>
      </p:sp>
      <p:pic>
        <p:nvPicPr>
          <p:cNvPr id="41990" name="Picture 6" descr="http://2.bp.blogspot.com/_kwNBO3QjMa4/SdafRWP8wSI/AAAAAAAAHPU/2XPmuaItYNU/S240/032394c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81200"/>
            <a:ext cx="2438400" cy="3697288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0"/>
            <a:ext cx="76962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Και προσκυνούσα το Χριστό λέγει αυτούς τους λόγους:</a:t>
            </a:r>
          </a:p>
          <a:p>
            <a:pPr>
              <a:lnSpc>
                <a:spcPct val="90000"/>
              </a:lnSpc>
            </a:pPr>
            <a:r>
              <a:rPr lang="en-GB" sz="2800"/>
              <a:t>Αν ήσουν εδώ Κύριε, ο Λάζαρος ο φίλος</a:t>
            </a:r>
          </a:p>
          <a:p>
            <a:pPr>
              <a:lnSpc>
                <a:spcPct val="90000"/>
              </a:lnSpc>
            </a:pPr>
            <a:r>
              <a:rPr lang="en-GB" sz="2800"/>
              <a:t>ποτέ δε θα απέθνισκεν το βέβαιο εκείνος.</a:t>
            </a:r>
          </a:p>
          <a:p>
            <a:pPr>
              <a:lnSpc>
                <a:spcPct val="90000"/>
              </a:lnSpc>
            </a:pPr>
            <a:r>
              <a:rPr lang="en-GB" sz="2800"/>
              <a:t>Λέγει τους πού τεθήκατε το Λάζαρο το φίλο;</a:t>
            </a:r>
          </a:p>
          <a:p>
            <a:pPr>
              <a:lnSpc>
                <a:spcPct val="90000"/>
              </a:lnSpc>
            </a:pPr>
            <a:r>
              <a:rPr lang="en-GB" sz="2800"/>
              <a:t>Υπάγετε ουν  έμπροσθεν και δείξατο εκείνον.</a:t>
            </a:r>
          </a:p>
          <a:p>
            <a:pPr>
              <a:lnSpc>
                <a:spcPct val="90000"/>
              </a:lnSpc>
            </a:pPr>
            <a:r>
              <a:rPr lang="en-GB" sz="2800"/>
              <a:t>Και παρευθύς επρόσταξεν και τούτο να ποιήσουν.</a:t>
            </a:r>
          </a:p>
          <a:p>
            <a:pPr>
              <a:lnSpc>
                <a:spcPct val="90000"/>
              </a:lnSpc>
            </a:pPr>
            <a:r>
              <a:rPr lang="en-GB" sz="2800"/>
              <a:t>Τον λίθον εκ του μνήματος να τον αποκυλ</a:t>
            </a:r>
            <a:r>
              <a:rPr lang="el-GR" sz="2800"/>
              <a:t>ή</a:t>
            </a:r>
            <a:r>
              <a:rPr lang="en-GB" sz="2800"/>
              <a:t>σουν.</a:t>
            </a:r>
          </a:p>
          <a:p>
            <a:pPr>
              <a:lnSpc>
                <a:spcPct val="90000"/>
              </a:lnSpc>
            </a:pPr>
            <a:r>
              <a:rPr lang="en-GB" sz="2800"/>
              <a:t>Και ως Θεός εφώναξεν μία φωνή μεγάλη:</a:t>
            </a:r>
          </a:p>
          <a:p>
            <a:pPr>
              <a:lnSpc>
                <a:spcPct val="90000"/>
              </a:lnSpc>
            </a:pPr>
            <a:r>
              <a:rPr lang="en-GB" sz="2800"/>
              <a:t>_ Λάζαρε δεύρο έξελθε κι ηκούστην  εν τω Άδη.</a:t>
            </a:r>
          </a:p>
          <a:p>
            <a:pPr>
              <a:lnSpc>
                <a:spcPct val="90000"/>
              </a:lnSpc>
            </a:pPr>
            <a:r>
              <a:rPr lang="en-GB" sz="2800"/>
              <a:t>Κι ευθύς εξήλθεν Λάζαρος έξω λαζαρωμένος,</a:t>
            </a:r>
          </a:p>
          <a:p>
            <a:pPr>
              <a:lnSpc>
                <a:spcPct val="90000"/>
              </a:lnSpc>
            </a:pPr>
            <a:r>
              <a:rPr lang="en-GB" sz="2800"/>
              <a:t>κίτρινος μαύρος και χλωμός και τεταπεινωμένος.</a:t>
            </a:r>
          </a:p>
          <a:p>
            <a:pPr>
              <a:lnSpc>
                <a:spcPct val="90000"/>
              </a:lnSpc>
            </a:pPr>
            <a:r>
              <a:rPr lang="en-GB" sz="2800"/>
              <a:t>Επρόσταξεν κι έλυσαν του τας χείρας και τους πόδας,</a:t>
            </a:r>
          </a:p>
          <a:p>
            <a:pPr>
              <a:lnSpc>
                <a:spcPct val="90000"/>
              </a:lnSpc>
            </a:pPr>
            <a:r>
              <a:rPr lang="en-GB" sz="2800"/>
              <a:t>κι επήγεν εις τον οίκο του μονάχος κατά μόνας.</a:t>
            </a:r>
          </a:p>
          <a:p>
            <a:pPr>
              <a:lnSpc>
                <a:spcPct val="90000"/>
              </a:lnSpc>
            </a:pPr>
            <a:endParaRPr lang="en-GB" sz="2800"/>
          </a:p>
        </p:txBody>
      </p:sp>
      <p:pic>
        <p:nvPicPr>
          <p:cNvPr id="43013" name="Picture 5" descr="http://2.bp.blogspot.com/_kwNBO3QjMa4/SdafRWP8wSI/AAAAAAAAHPU/2XPmuaItYNU/S240/032394c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389188"/>
            <a:ext cx="1371600" cy="2079625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915816" y="0"/>
            <a:ext cx="6228184" cy="6858000"/>
          </a:xfrm>
        </p:spPr>
        <p:txBody>
          <a:bodyPr>
            <a:normAutofit lnSpcReduction="10000"/>
          </a:bodyPr>
          <a:lstStyle/>
          <a:p>
            <a:r>
              <a:rPr lang="en-GB" sz="2800" dirty="0" err="1">
                <a:solidFill>
                  <a:srgbClr val="003366"/>
                </a:solidFill>
              </a:rPr>
              <a:t>Λίγες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μέρες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πρ</a:t>
            </a:r>
            <a:r>
              <a:rPr lang="el-GR" sz="2800" dirty="0" err="1">
                <a:solidFill>
                  <a:srgbClr val="003366"/>
                </a:solidFill>
              </a:rPr>
              <a:t>ιν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το</a:t>
            </a:r>
            <a:r>
              <a:rPr lang="el-GR" sz="2800" dirty="0">
                <a:solidFill>
                  <a:srgbClr val="003366"/>
                </a:solidFill>
              </a:rPr>
              <a:t> μεγάλο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Πάθος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του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Κυρίου</a:t>
            </a:r>
            <a:r>
              <a:rPr lang="el-GR" sz="2800" dirty="0">
                <a:solidFill>
                  <a:srgbClr val="003366"/>
                </a:solidFill>
              </a:rPr>
              <a:t>,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l-GR" sz="2800" dirty="0" err="1" smtClean="0">
                <a:solidFill>
                  <a:srgbClr val="003366"/>
                </a:solidFill>
              </a:rPr>
              <a:t>αρρώστη</a:t>
            </a:r>
            <a:r>
              <a:rPr lang="en-GB" sz="2800" dirty="0" err="1" smtClean="0">
                <a:solidFill>
                  <a:srgbClr val="003366"/>
                </a:solidFill>
              </a:rPr>
              <a:t>σε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>
                <a:solidFill>
                  <a:srgbClr val="003366"/>
                </a:solidFill>
              </a:rPr>
              <a:t>ο </a:t>
            </a:r>
            <a:r>
              <a:rPr lang="en-GB" sz="2800" dirty="0" err="1">
                <a:solidFill>
                  <a:srgbClr val="003366"/>
                </a:solidFill>
              </a:rPr>
              <a:t>Λάζαρος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και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οι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αδελφές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του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l-GR" sz="2800" dirty="0" smtClean="0">
                <a:solidFill>
                  <a:srgbClr val="003366"/>
                </a:solidFill>
              </a:rPr>
              <a:t>ειδοποίησαν τον Χριστό για να έρθει να τον δει.</a:t>
            </a:r>
          </a:p>
          <a:p>
            <a:r>
              <a:rPr lang="el-GR" sz="2800" dirty="0" smtClean="0">
                <a:solidFill>
                  <a:srgbClr val="003366"/>
                </a:solidFill>
              </a:rPr>
              <a:t> Ο Χριστός </a:t>
            </a:r>
            <a:r>
              <a:rPr lang="en-GB" sz="2800" dirty="0" err="1" smtClean="0">
                <a:solidFill>
                  <a:srgbClr val="003366"/>
                </a:solidFill>
              </a:rPr>
              <a:t>τότε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ήταν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στη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Γαλιλαία</a:t>
            </a:r>
            <a:r>
              <a:rPr lang="en-GB" sz="2800" dirty="0" smtClean="0">
                <a:solidFill>
                  <a:srgbClr val="003366"/>
                </a:solidFill>
              </a:rPr>
              <a:t>. </a:t>
            </a:r>
            <a:endParaRPr lang="el-GR" sz="2800" dirty="0" smtClean="0">
              <a:solidFill>
                <a:srgbClr val="003366"/>
              </a:solidFill>
            </a:endParaRPr>
          </a:p>
          <a:p>
            <a:r>
              <a:rPr lang="el-GR" sz="2800" dirty="0" smtClean="0">
                <a:solidFill>
                  <a:srgbClr val="003366"/>
                </a:solidFill>
              </a:rPr>
              <a:t>Μέχρι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l-GR" sz="2800" dirty="0" smtClean="0">
                <a:solidFill>
                  <a:srgbClr val="003366"/>
                </a:solidFill>
              </a:rPr>
              <a:t>να πάει ο Χριστός στη Βηθανία,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πέθανε</a:t>
            </a:r>
            <a:r>
              <a:rPr lang="en-GB" sz="2800" dirty="0">
                <a:solidFill>
                  <a:srgbClr val="003366"/>
                </a:solidFill>
              </a:rPr>
              <a:t> ο </a:t>
            </a:r>
            <a:r>
              <a:rPr lang="en-GB" sz="2800" dirty="0" err="1" smtClean="0">
                <a:solidFill>
                  <a:srgbClr val="003366"/>
                </a:solidFill>
              </a:rPr>
              <a:t>Λάζαρος</a:t>
            </a:r>
            <a:r>
              <a:rPr lang="el-GR" sz="2800" dirty="0" smtClean="0">
                <a:solidFill>
                  <a:srgbClr val="003366"/>
                </a:solidFill>
              </a:rPr>
              <a:t>.</a:t>
            </a:r>
          </a:p>
          <a:p>
            <a:r>
              <a:rPr lang="el-GR" sz="2800" dirty="0" smtClean="0">
                <a:solidFill>
                  <a:srgbClr val="003366"/>
                </a:solidFill>
              </a:rPr>
              <a:t>Ο Χριστός το ήξερε. Και τότε λέει </a:t>
            </a:r>
            <a:r>
              <a:rPr lang="en-GB" sz="2800" dirty="0" err="1" smtClean="0">
                <a:solidFill>
                  <a:srgbClr val="003366"/>
                </a:solidFill>
              </a:rPr>
              <a:t>στους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μαθητές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του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πάμε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τώρα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να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τον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ξυπνήσω</a:t>
            </a:r>
            <a:r>
              <a:rPr lang="en-GB" sz="2800" dirty="0">
                <a:solidFill>
                  <a:srgbClr val="003366"/>
                </a:solidFill>
              </a:rPr>
              <a:t>. </a:t>
            </a:r>
            <a:endParaRPr lang="el-GR" sz="2800" dirty="0">
              <a:solidFill>
                <a:srgbClr val="003366"/>
              </a:solidFill>
            </a:endParaRPr>
          </a:p>
          <a:p>
            <a:r>
              <a:rPr lang="en-GB" sz="2800" dirty="0" err="1">
                <a:solidFill>
                  <a:srgbClr val="003366"/>
                </a:solidFill>
              </a:rPr>
              <a:t>Όταν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έφθασε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>
                <a:solidFill>
                  <a:srgbClr val="003366"/>
                </a:solidFill>
              </a:rPr>
              <a:t>στη</a:t>
            </a:r>
            <a:r>
              <a:rPr lang="en-GB" sz="2800" dirty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Βηθανία</a:t>
            </a:r>
            <a:r>
              <a:rPr lang="el-GR" sz="2800" dirty="0" smtClean="0">
                <a:solidFill>
                  <a:srgbClr val="003366"/>
                </a:solidFill>
              </a:rPr>
              <a:t>, τον περίμεναν οι αδελφές του Λαζάρου με πολύ παράπονο.</a:t>
            </a:r>
          </a:p>
          <a:p>
            <a:r>
              <a:rPr lang="el-GR" sz="2800" dirty="0" smtClean="0">
                <a:solidFill>
                  <a:srgbClr val="003366"/>
                </a:solidFill>
              </a:rPr>
              <a:t>- Κύριε, αν ήσουν εδώ, ο αδελφός μας δεν θα πέθαινε.</a:t>
            </a:r>
          </a:p>
        </p:txBody>
      </p:sp>
      <p:pic>
        <p:nvPicPr>
          <p:cNvPr id="23561" name="Picture 9" descr="http://www.ayioslazaros.org/Photos/istoria/AgLazaros_small.jpg">
            <a:hlinkClick r:id="rId2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7504" y="1340768"/>
            <a:ext cx="2781300" cy="4114800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276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clipArt" sz="half" idx="1"/>
          </p:nvPr>
        </p:nvSpPr>
        <p:spPr>
          <a:xfrm>
            <a:off x="685800" y="1981200"/>
            <a:ext cx="2590800" cy="4114800"/>
          </a:xfrm>
        </p:spPr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5976" y="0"/>
            <a:ext cx="4788024" cy="6858000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>
                <a:solidFill>
                  <a:srgbClr val="003366"/>
                </a:solidFill>
              </a:rPr>
              <a:t>Ο Χριστός π</a:t>
            </a:r>
            <a:r>
              <a:rPr lang="en-GB" sz="2800" dirty="0" err="1" smtClean="0">
                <a:solidFill>
                  <a:srgbClr val="003366"/>
                </a:solidFill>
              </a:rPr>
              <a:t>αρηγόρησε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τις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αδελφές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του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Λάζαρου</a:t>
            </a:r>
            <a:r>
              <a:rPr lang="el-GR" sz="2800" dirty="0" smtClean="0">
                <a:solidFill>
                  <a:srgbClr val="003366"/>
                </a:solidFill>
              </a:rPr>
              <a:t>,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που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ήταν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πεθαμένος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τέσσερις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μέρες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l-GR" sz="2800" dirty="0" smtClean="0">
                <a:solidFill>
                  <a:srgbClr val="003366"/>
                </a:solidFill>
              </a:rPr>
              <a:t>λέγοντάς τους:</a:t>
            </a:r>
          </a:p>
          <a:p>
            <a:r>
              <a:rPr lang="el-GR" sz="2800" dirty="0" smtClean="0">
                <a:solidFill>
                  <a:srgbClr val="003366"/>
                </a:solidFill>
              </a:rPr>
              <a:t>- Μάρθα και Μαρία. Μην κλαίτε. Ο Λάζαρος δεν πέθανε. Κοιμάται…</a:t>
            </a:r>
            <a:r>
              <a:rPr lang="en-GB" sz="2800" dirty="0" err="1" smtClean="0">
                <a:solidFill>
                  <a:srgbClr val="003366"/>
                </a:solidFill>
              </a:rPr>
              <a:t>και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ζήτησε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να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δει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το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τάφο</a:t>
            </a:r>
            <a:r>
              <a:rPr lang="en-GB" sz="2800" dirty="0" smtClean="0">
                <a:solidFill>
                  <a:srgbClr val="003366"/>
                </a:solidFill>
              </a:rPr>
              <a:t> </a:t>
            </a:r>
            <a:r>
              <a:rPr lang="en-GB" sz="2800" dirty="0" err="1" smtClean="0">
                <a:solidFill>
                  <a:srgbClr val="003366"/>
                </a:solidFill>
              </a:rPr>
              <a:t>του</a:t>
            </a:r>
            <a:r>
              <a:rPr lang="el-GR" sz="2800" dirty="0" smtClean="0">
                <a:solidFill>
                  <a:srgbClr val="003366"/>
                </a:solidFill>
              </a:rPr>
              <a:t> φίλου του</a:t>
            </a:r>
            <a:r>
              <a:rPr lang="en-GB" sz="2800" dirty="0" smtClean="0">
                <a:solidFill>
                  <a:srgbClr val="003366"/>
                </a:solidFill>
              </a:rPr>
              <a:t>. </a:t>
            </a:r>
          </a:p>
          <a:p>
            <a:r>
              <a:rPr lang="en-GB" sz="2800" b="1" dirty="0" err="1" smtClean="0">
                <a:solidFill>
                  <a:srgbClr val="003366"/>
                </a:solidFill>
              </a:rPr>
              <a:t>Όταν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έφθασε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στο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μνημείο</a:t>
            </a:r>
            <a:r>
              <a:rPr lang="en-GB" sz="2800" b="1" dirty="0">
                <a:solidFill>
                  <a:srgbClr val="003366"/>
                </a:solidFill>
              </a:rPr>
              <a:t>, </a:t>
            </a:r>
            <a:r>
              <a:rPr lang="en-GB" sz="2800" b="1" dirty="0" err="1">
                <a:solidFill>
                  <a:srgbClr val="003366"/>
                </a:solidFill>
              </a:rPr>
              <a:t>δάκρυσε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και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διέταξε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να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βγάλουν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την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ταφόπλακα</a:t>
            </a:r>
            <a:r>
              <a:rPr lang="en-GB" sz="2800" b="1" dirty="0">
                <a:solidFill>
                  <a:srgbClr val="003366"/>
                </a:solidFill>
              </a:rPr>
              <a:t>. </a:t>
            </a:r>
            <a:r>
              <a:rPr lang="en-GB" sz="2800" b="1" dirty="0" err="1">
                <a:solidFill>
                  <a:srgbClr val="003366"/>
                </a:solidFill>
              </a:rPr>
              <a:t>Τότε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ύψωσε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μάτια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του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στον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ουρανό</a:t>
            </a:r>
            <a:r>
              <a:rPr lang="en-GB" sz="2800" b="1" dirty="0">
                <a:solidFill>
                  <a:srgbClr val="003366"/>
                </a:solidFill>
              </a:rPr>
              <a:t>, </a:t>
            </a:r>
            <a:r>
              <a:rPr lang="en-GB" sz="2800" b="1" dirty="0" err="1">
                <a:solidFill>
                  <a:srgbClr val="003366"/>
                </a:solidFill>
              </a:rPr>
              <a:t>ευχαρίστησε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τον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Θεό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και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Πατέρα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και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μεγάλη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φωνή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είπε</a:t>
            </a:r>
            <a:r>
              <a:rPr lang="en-GB" sz="2800" b="1" dirty="0">
                <a:solidFill>
                  <a:srgbClr val="003366"/>
                </a:solidFill>
              </a:rPr>
              <a:t>: </a:t>
            </a:r>
            <a:r>
              <a:rPr lang="el-GR" sz="2800" b="1" dirty="0">
                <a:solidFill>
                  <a:srgbClr val="000000"/>
                </a:solidFill>
              </a:rPr>
              <a:t>«Λάζαρε, δεύρο έξω»</a:t>
            </a:r>
            <a:r>
              <a:rPr lang="en-GB" sz="2800" b="1" dirty="0">
                <a:solidFill>
                  <a:srgbClr val="003366"/>
                </a:solidFill>
              </a:rPr>
              <a:t>. </a:t>
            </a:r>
            <a:endParaRPr lang="en-GB" sz="2800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4583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48680"/>
            <a:ext cx="421196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066800"/>
            <a:ext cx="3810000" cy="4738464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GB" sz="2800" b="1" dirty="0" err="1" smtClean="0">
                <a:cs typeface="Times New Roman" pitchFamily="18" charset="0"/>
              </a:rPr>
              <a:t>Το</a:t>
            </a:r>
            <a:r>
              <a:rPr lang="en-GB" sz="2800" b="1" dirty="0" smtClean="0">
                <a:cs typeface="Times New Roman" pitchFamily="18" charset="0"/>
              </a:rPr>
              <a:t> </a:t>
            </a:r>
            <a:r>
              <a:rPr lang="en-GB" sz="2800" b="1" dirty="0" err="1" smtClean="0">
                <a:cs typeface="Times New Roman" pitchFamily="18" charset="0"/>
              </a:rPr>
              <a:t>θαύμα</a:t>
            </a:r>
            <a:r>
              <a:rPr lang="en-GB" sz="2800" b="1" dirty="0" smtClean="0">
                <a:cs typeface="Times New Roman" pitchFamily="18" charset="0"/>
              </a:rPr>
              <a:t> </a:t>
            </a:r>
            <a:r>
              <a:rPr lang="el-GR" sz="2800" b="1" dirty="0" smtClean="0"/>
              <a:t> </a:t>
            </a:r>
            <a:r>
              <a:rPr lang="en-GB" sz="2800" b="1" dirty="0" err="1" smtClean="0">
                <a:cs typeface="Times New Roman" pitchFamily="18" charset="0"/>
              </a:rPr>
              <a:t>έγινε</a:t>
            </a:r>
            <a:r>
              <a:rPr lang="en-GB" sz="2800" b="1" dirty="0" smtClean="0">
                <a:cs typeface="Times New Roman" pitchFamily="18" charset="0"/>
              </a:rPr>
              <a:t>! </a:t>
            </a:r>
            <a:r>
              <a:rPr lang="en-GB" sz="2800" b="1" dirty="0" err="1" smtClean="0">
                <a:solidFill>
                  <a:srgbClr val="003366"/>
                </a:solidFill>
              </a:rPr>
              <a:t>Αμέσως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ο Λάζαρος, </a:t>
            </a:r>
            <a:r>
              <a:rPr lang="en-GB" sz="2800" b="1" dirty="0" err="1" smtClean="0">
                <a:solidFill>
                  <a:srgbClr val="003366"/>
                </a:solidFill>
              </a:rPr>
              <a:t>βγήκε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έξω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τυλιγμένος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 smtClean="0">
                <a:solidFill>
                  <a:srgbClr val="003366"/>
                </a:solidFill>
              </a:rPr>
              <a:t>σάβανα</a:t>
            </a:r>
            <a:r>
              <a:rPr lang="el-GR" sz="2800" b="1" dirty="0" smtClean="0">
                <a:solidFill>
                  <a:srgbClr val="003366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l-GR" sz="2800" b="1" dirty="0" smtClean="0">
                <a:solidFill>
                  <a:srgbClr val="003366"/>
                </a:solidFill>
              </a:rPr>
              <a:t>Ο </a:t>
            </a:r>
            <a:r>
              <a:rPr lang="en-GB" sz="2800" b="1" dirty="0" err="1" smtClean="0">
                <a:solidFill>
                  <a:srgbClr val="003366"/>
                </a:solidFill>
              </a:rPr>
              <a:t>τετραήμερος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 smtClean="0">
                <a:solidFill>
                  <a:srgbClr val="003366"/>
                </a:solidFill>
              </a:rPr>
              <a:t>νεκρός</a:t>
            </a:r>
            <a:r>
              <a:rPr lang="el-GR" sz="2800" b="1" dirty="0" smtClean="0">
                <a:solidFill>
                  <a:srgbClr val="003366"/>
                </a:solidFill>
              </a:rPr>
              <a:t> στεκόταν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μπροστά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στο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 smtClean="0">
                <a:solidFill>
                  <a:srgbClr val="003366"/>
                </a:solidFill>
              </a:rPr>
              <a:t>πλήθος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που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 smtClean="0">
                <a:solidFill>
                  <a:srgbClr val="003366"/>
                </a:solidFill>
              </a:rPr>
              <a:t>παρακολουθούσε</a:t>
            </a:r>
            <a:r>
              <a:rPr lang="el-GR" sz="2800" b="1" dirty="0" smtClean="0">
                <a:solidFill>
                  <a:srgbClr val="003366"/>
                </a:solidFill>
              </a:rPr>
              <a:t>.</a:t>
            </a:r>
            <a:r>
              <a:rPr lang="en-GB" sz="2800" b="1" dirty="0" smtClean="0">
                <a:cs typeface="Times New Roman" pitchFamily="18" charset="0"/>
              </a:rPr>
              <a:t> </a:t>
            </a:r>
            <a:endParaRPr lang="en-GB" sz="2800" b="1" dirty="0" smtClean="0"/>
          </a:p>
          <a:p>
            <a:pPr>
              <a:lnSpc>
                <a:spcPct val="90000"/>
              </a:lnSpc>
            </a:pPr>
            <a:endParaRPr lang="el-GR" sz="2800" b="1" dirty="0" smtClean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</a:pPr>
            <a:r>
              <a:rPr lang="el-GR" sz="2800" b="1" dirty="0" smtClean="0">
                <a:solidFill>
                  <a:srgbClr val="003366"/>
                </a:solidFill>
              </a:rPr>
              <a:t>Ο</a:t>
            </a:r>
            <a:r>
              <a:rPr lang="en-GB" sz="2800" b="1" dirty="0" smtClean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Ιησούς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ζήτησε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να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του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λύσουν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σάβανα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και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να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πάει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σπίτι</a:t>
            </a:r>
            <a:r>
              <a:rPr lang="en-GB" sz="2800" b="1" dirty="0">
                <a:solidFill>
                  <a:srgbClr val="003366"/>
                </a:solidFill>
              </a:rPr>
              <a:t> </a:t>
            </a:r>
            <a:r>
              <a:rPr lang="en-GB" sz="2800" b="1" dirty="0" err="1">
                <a:solidFill>
                  <a:srgbClr val="003366"/>
                </a:solidFill>
              </a:rPr>
              <a:t>του</a:t>
            </a:r>
            <a:r>
              <a:rPr lang="en-GB" sz="2800" b="1" dirty="0">
                <a:solidFill>
                  <a:srgbClr val="003366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41350" y="1071563"/>
            <a:ext cx="7861300" cy="4567237"/>
            <a:chOff x="-3" y="-3"/>
            <a:chExt cx="4952" cy="2877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4946" cy="2871"/>
              <a:chOff x="0" y="0"/>
              <a:chExt cx="4946" cy="2871"/>
            </a:xfrm>
          </p:grpSpPr>
          <p:sp>
            <p:nvSpPr>
              <p:cNvPr id="40966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46" cy="28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en-GB">
                    <a:hlinkClick r:id="rId2"/>
                  </a:rPr>
                  <a:t>  </a:t>
                </a:r>
                <a:r>
                  <a:rPr lang="en-GB" sz="29300"/>
                  <a:t> </a:t>
                </a:r>
                <a:r>
                  <a:rPr lang="en-GB"/>
                  <a:t>                                                   </a:t>
                </a: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946" cy="287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0970" name="Rectangle 10"/>
            <p:cNvSpPr>
              <a:spLocks noChangeArrowheads="1"/>
            </p:cNvSpPr>
            <p:nvPr/>
          </p:nvSpPr>
          <p:spPr bwMode="auto">
            <a:xfrm>
              <a:off x="-3" y="-3"/>
              <a:ext cx="4952" cy="2877"/>
            </a:xfrm>
            <a:prstGeom prst="rect">
              <a:avLst/>
            </a:prstGeom>
            <a:noFill/>
            <a:ln w="11112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40967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1122363"/>
            <a:ext cx="4330700" cy="5049837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074497" y="0"/>
            <a:ext cx="6260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Λάζαρε βγες έξω…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25908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40768"/>
            <a:ext cx="4724400" cy="38164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 dirty="0" err="1" smtClean="0">
                <a:cs typeface="Times New Roman" pitchFamily="18" charset="0"/>
              </a:rPr>
              <a:t>Από</a:t>
            </a:r>
            <a:r>
              <a:rPr lang="en-GB" sz="2800" b="1" dirty="0" smtClean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το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πλήθος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ξεχώρισαν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l-GR" sz="2800" b="1" dirty="0"/>
              <a:t>οι αδερφές του</a:t>
            </a:r>
            <a:r>
              <a:rPr lang="en-GB" sz="2800" b="1" dirty="0">
                <a:cs typeface="Times New Roman" pitchFamily="18" charset="0"/>
              </a:rPr>
              <a:t>, η </a:t>
            </a:r>
            <a:r>
              <a:rPr lang="en-GB" sz="2800" b="1" dirty="0" err="1">
                <a:cs typeface="Times New Roman" pitchFamily="18" charset="0"/>
              </a:rPr>
              <a:t>Μάρθα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και</a:t>
            </a:r>
            <a:r>
              <a:rPr lang="en-GB" sz="2800" b="1" dirty="0">
                <a:cs typeface="Times New Roman" pitchFamily="18" charset="0"/>
              </a:rPr>
              <a:t> η </a:t>
            </a:r>
            <a:r>
              <a:rPr lang="en-GB" sz="2800" b="1" dirty="0" err="1">
                <a:cs typeface="Times New Roman" pitchFamily="18" charset="0"/>
              </a:rPr>
              <a:t>Μαρία</a:t>
            </a:r>
            <a:r>
              <a:rPr lang="en-GB" sz="2800" b="1" dirty="0">
                <a:cs typeface="Times New Roman" pitchFamily="18" charset="0"/>
              </a:rPr>
              <a:t>, </a:t>
            </a:r>
            <a:r>
              <a:rPr lang="en-GB" sz="2800" b="1" dirty="0" err="1">
                <a:cs typeface="Times New Roman" pitchFamily="18" charset="0"/>
              </a:rPr>
              <a:t>που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έτρεξαν</a:t>
            </a:r>
            <a:r>
              <a:rPr lang="en-GB" sz="2800" b="1" dirty="0">
                <a:cs typeface="Times New Roman" pitchFamily="18" charset="0"/>
              </a:rPr>
              <a:t> γ</a:t>
            </a:r>
            <a:r>
              <a:rPr lang="el-GR" sz="2800" b="1" dirty="0"/>
              <a:t>ε</a:t>
            </a:r>
            <a:r>
              <a:rPr lang="en-GB" sz="2800" b="1" dirty="0" err="1">
                <a:cs typeface="Times New Roman" pitchFamily="18" charset="0"/>
              </a:rPr>
              <a:t>μάτες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χαρά</a:t>
            </a:r>
            <a:r>
              <a:rPr lang="en-GB" sz="2800" b="1" dirty="0">
                <a:cs typeface="Times New Roman" pitchFamily="18" charset="0"/>
              </a:rPr>
              <a:t>, </a:t>
            </a:r>
            <a:r>
              <a:rPr lang="en-GB" sz="2800" b="1" dirty="0" err="1">
                <a:cs typeface="Times New Roman" pitchFamily="18" charset="0"/>
              </a:rPr>
              <a:t>γονάτισαν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στα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πόδια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του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l-GR" sz="2800" b="1" dirty="0"/>
              <a:t>Χριστού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και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του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φίλησαν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τα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χέρια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με</a:t>
            </a:r>
            <a:r>
              <a:rPr lang="en-GB" sz="2800" b="1" dirty="0">
                <a:cs typeface="Times New Roman" pitchFamily="18" charset="0"/>
              </a:rPr>
              <a:t> </a:t>
            </a:r>
            <a:r>
              <a:rPr lang="en-GB" sz="2800" b="1" dirty="0" err="1">
                <a:cs typeface="Times New Roman" pitchFamily="18" charset="0"/>
              </a:rPr>
              <a:t>ευγνωμοσύνη</a:t>
            </a:r>
            <a:r>
              <a:rPr lang="en-GB" sz="2800" b="1" dirty="0">
                <a:cs typeface="Times New Roman" pitchFamily="18" charset="0"/>
              </a:rPr>
              <a:t>.</a:t>
            </a:r>
            <a:endParaRPr lang="en-GB" sz="2800" b="1" dirty="0"/>
          </a:p>
          <a:p>
            <a:pPr>
              <a:lnSpc>
                <a:spcPct val="90000"/>
              </a:lnSpc>
            </a:pPr>
            <a:endParaRPr lang="en-GB" sz="2800" b="1" dirty="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7660" name="Picture 12" descr="Εκδόσεις">
            <a:hlinkClick r:id="rId2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863" y="1447800"/>
            <a:ext cx="4160837" cy="4648200"/>
          </a:xfr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4290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0"/>
            <a:ext cx="5486400" cy="6858000"/>
          </a:xfrm>
        </p:spPr>
        <p:txBody>
          <a:bodyPr/>
          <a:lstStyle/>
          <a:p>
            <a:r>
              <a:rPr lang="en-GB" sz="2800">
                <a:cs typeface="Times New Roman" pitchFamily="18" charset="0"/>
              </a:rPr>
              <a:t>- Σ' ευχαριστούμε, Δάσκαλε, που ανάστησες τον αδελφό μας</a:t>
            </a:r>
            <a:r>
              <a:rPr lang="el-GR" sz="2800"/>
              <a:t> είπε η Μαρία.</a:t>
            </a:r>
            <a:r>
              <a:rPr lang="en-GB" sz="2800">
                <a:cs typeface="Times New Roman" pitchFamily="18" charset="0"/>
              </a:rPr>
              <a:t>.</a:t>
            </a:r>
            <a:endParaRPr lang="en-GB" sz="2800"/>
          </a:p>
          <a:p>
            <a:r>
              <a:rPr lang="en-GB" sz="2800">
                <a:cs typeface="Times New Roman" pitchFamily="18" charset="0"/>
              </a:rPr>
              <a:t>- Συγχώρεσέ μας που δεν πιστέψαμε πως μπορούσες να το κάνεις.</a:t>
            </a:r>
            <a:endParaRPr lang="en-GB" sz="2800"/>
          </a:p>
          <a:p>
            <a:r>
              <a:rPr lang="en-GB" sz="2800">
                <a:cs typeface="Times New Roman" pitchFamily="18" charset="0"/>
              </a:rPr>
              <a:t>- Ήταν τέσσερις μέρες θαμμένος εδώ...</a:t>
            </a:r>
            <a:endParaRPr lang="en-GB" sz="2800"/>
          </a:p>
          <a:p>
            <a:r>
              <a:rPr lang="en-GB" sz="2800">
                <a:cs typeface="Times New Roman" pitchFamily="18" charset="0"/>
              </a:rPr>
              <a:t>Ο Χριστός, χαμογέλασε γλυκά και τους αποκρίθηκε:</a:t>
            </a:r>
            <a:endParaRPr lang="en-GB" sz="2800"/>
          </a:p>
          <a:p>
            <a:r>
              <a:rPr lang="en-GB" sz="2800">
                <a:cs typeface="Times New Roman" pitchFamily="18" charset="0"/>
              </a:rPr>
              <a:t>- Πρέπει να έχετε πίστη σ' εμένα, εγώ είμαι η ανάσταση και η ζωή! Εκείνος που πιστεύει σ' εμένα κι αν πεθάνει, θα ζήσει.</a:t>
            </a:r>
            <a:endParaRPr lang="en-GB" sz="2800"/>
          </a:p>
          <a:p>
            <a:endParaRPr lang="en-GB" sz="2800"/>
          </a:p>
        </p:txBody>
      </p:sp>
      <p:pic>
        <p:nvPicPr>
          <p:cNvPr id="26629" name="Picture 5" descr="Εκδόσεις">
            <a:hlinkClick r:id="rId2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52600"/>
            <a:ext cx="3683000" cy="4114800"/>
          </a:xfr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0"/>
            <a:ext cx="5410200" cy="6858000"/>
          </a:xfrm>
        </p:spPr>
        <p:txBody>
          <a:bodyPr>
            <a:normAutofit/>
          </a:bodyPr>
          <a:lstStyle/>
          <a:p>
            <a:r>
              <a:rPr lang="el-GR" sz="2800" dirty="0"/>
              <a:t>Οι Ιουδαίοι βλέποντας το θαύμα, αντί να καταλάβουν ότι ο Θεός ήταν ανάμεσά τους, </a:t>
            </a:r>
            <a:r>
              <a:rPr lang="el-GR" sz="2800" dirty="0" smtClean="0"/>
              <a:t>θύμωσαν και σκέφτονταν θυμωμένοι ότι ό</a:t>
            </a:r>
            <a:r>
              <a:rPr lang="en-GB" sz="2800" dirty="0" err="1" smtClean="0">
                <a:cs typeface="Times New Roman" pitchFamily="18" charset="0"/>
              </a:rPr>
              <a:t>λο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περισσότερος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κόσμος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άρχισε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πιστεύει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Χριστό</a:t>
            </a:r>
            <a:r>
              <a:rPr lang="el-GR" sz="2800" dirty="0"/>
              <a:t>.</a:t>
            </a:r>
            <a:endParaRPr lang="en-GB" sz="2800" dirty="0"/>
          </a:p>
          <a:p>
            <a:r>
              <a:rPr lang="el-GR" sz="2800" dirty="0" smtClean="0">
                <a:cs typeface="Times New Roman" pitchFamily="18" charset="0"/>
              </a:rPr>
              <a:t>Όσοι έβλεπαν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περπατά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ανάμεσά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n-GB" sz="2800" dirty="0" err="1">
                <a:cs typeface="Times New Roman" pitchFamily="18" charset="0"/>
              </a:rPr>
              <a:t>Λάζαρος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είχαν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νεκρό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l-GR" sz="2800" dirty="0" smtClean="0">
                <a:cs typeface="Times New Roman" pitchFamily="18" charset="0"/>
              </a:rPr>
              <a:t>πίστευαν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στις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διδασκαλίες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του</a:t>
            </a:r>
            <a:r>
              <a:rPr lang="en-GB" sz="2800" dirty="0" smtClean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>
                <a:cs typeface="Times New Roman" pitchFamily="18" charset="0"/>
              </a:rPr>
              <a:t>- </a:t>
            </a:r>
            <a:r>
              <a:rPr lang="en-GB" sz="2800" dirty="0" err="1">
                <a:cs typeface="Times New Roman" pitchFamily="18" charset="0"/>
              </a:rPr>
              <a:t>Πρέπει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σκοτώσουμε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Λάζαρο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εξαφανίσουμε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ζωντανή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απόδειξη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θαύματος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l-GR" sz="2800" dirty="0" smtClean="0">
                <a:cs typeface="Times New Roman" pitchFamily="18" charset="0"/>
              </a:rPr>
              <a:t>έλεγαν οι εχθροί του Χριστού.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88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8679" name="Picture 7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1066800"/>
            <a:ext cx="4168775" cy="4860925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>
            <a:off x="0" y="116632"/>
            <a:ext cx="1259632" cy="1728192"/>
          </a:xfrm>
          <a:prstGeom prst="wedgeRectCallout">
            <a:avLst>
              <a:gd name="adj1" fmla="val -33426"/>
              <a:gd name="adj2" fmla="val 100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Πολύς κόσμος είδε την ανάσταση του Λαζάρου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1331640" y="692696"/>
            <a:ext cx="1259632" cy="172819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Λάζαρος περπατά ξανά ανάμεσά μας.</a:t>
            </a:r>
            <a:endParaRPr lang="en-GB" dirty="0"/>
          </a:p>
        </p:txBody>
      </p:sp>
      <p:sp>
        <p:nvSpPr>
          <p:cNvPr id="7" name="Rectangular Callout 6"/>
          <p:cNvSpPr/>
          <p:nvPr/>
        </p:nvSpPr>
        <p:spPr>
          <a:xfrm>
            <a:off x="2771800" y="764704"/>
            <a:ext cx="1259632" cy="172819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Πολλοί θα πιστέψουν στον Χριστό.</a:t>
            </a:r>
            <a:endParaRPr lang="en-GB" dirty="0"/>
          </a:p>
        </p:txBody>
      </p:sp>
      <p:sp>
        <p:nvSpPr>
          <p:cNvPr id="8" name="Rectangular Callout 7"/>
          <p:cNvSpPr/>
          <p:nvPr/>
        </p:nvSpPr>
        <p:spPr>
          <a:xfrm>
            <a:off x="1835696" y="5013176"/>
            <a:ext cx="1512168" cy="1728192"/>
          </a:xfrm>
          <a:prstGeom prst="wedgeRectCallout">
            <a:avLst>
              <a:gd name="adj1" fmla="val -92685"/>
              <a:gd name="adj2" fmla="val -78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Πρέπει να σκοτώσουμε τον Λάζαρο.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0"/>
            <a:ext cx="4953000" cy="6858000"/>
          </a:xfrm>
        </p:spPr>
        <p:txBody>
          <a:bodyPr/>
          <a:lstStyle/>
          <a:p>
            <a:r>
              <a:rPr lang="en-GB" sz="2800" dirty="0" err="1">
                <a:cs typeface="Times New Roman" pitchFamily="18" charset="0"/>
              </a:rPr>
              <a:t>Ενα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άγριο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κυνηγητό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άρχισε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Χριστιανούς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Έγιναν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πολλές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συλλήψεις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εκτελέσεις</a:t>
            </a:r>
            <a:r>
              <a:rPr lang="en-GB" sz="2800" dirty="0">
                <a:cs typeface="Times New Roman" pitchFamily="18" charset="0"/>
              </a:rPr>
              <a:t>. </a:t>
            </a:r>
            <a:r>
              <a:rPr lang="en-GB" sz="2800" dirty="0" err="1">
                <a:cs typeface="Times New Roman" pitchFamily="18" charset="0"/>
              </a:rPr>
              <a:t>Ανάμεσα</a:t>
            </a:r>
            <a:r>
              <a:rPr lang="en-GB" sz="2800" dirty="0">
                <a:cs typeface="Times New Roman" pitchFamily="18" charset="0"/>
              </a:rPr>
              <a:t> σ' </a:t>
            </a:r>
            <a:r>
              <a:rPr lang="en-GB" sz="2800" dirty="0" err="1">
                <a:cs typeface="Times New Roman" pitchFamily="18" charset="0"/>
              </a:rPr>
              <a:t>αυτούς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μαρτύρησαν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τότε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την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πίστη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Χριστό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ήταν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κι</a:t>
            </a:r>
            <a:r>
              <a:rPr lang="en-GB" sz="2800" dirty="0">
                <a:cs typeface="Times New Roman" pitchFamily="18" charset="0"/>
              </a:rPr>
              <a:t> ο </a:t>
            </a:r>
            <a:r>
              <a:rPr lang="el-GR" sz="2800" dirty="0" smtClean="0">
                <a:cs typeface="Times New Roman" pitchFamily="18" charset="0"/>
              </a:rPr>
              <a:t>πρωτομάρτυρας Άγιος </a:t>
            </a:r>
            <a:r>
              <a:rPr lang="en-GB" sz="2800" dirty="0" err="1" smtClean="0">
                <a:cs typeface="Times New Roman" pitchFamily="18" charset="0"/>
              </a:rPr>
              <a:t>Στέφανος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r>
              <a:rPr lang="en-GB" sz="2800" dirty="0" err="1">
                <a:cs typeface="Times New Roman" pitchFamily="18" charset="0"/>
              </a:rPr>
              <a:t>Γύρω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στο</a:t>
            </a:r>
            <a:r>
              <a:rPr lang="en-GB" sz="2800" dirty="0">
                <a:cs typeface="Times New Roman" pitchFamily="18" charset="0"/>
              </a:rPr>
              <a:t> 36 </a:t>
            </a:r>
            <a:r>
              <a:rPr lang="en-GB" sz="2800" dirty="0" err="1">
                <a:cs typeface="Times New Roman" pitchFamily="18" charset="0"/>
              </a:rPr>
              <a:t>μ.Χ</a:t>
            </a:r>
            <a:r>
              <a:rPr lang="en-GB" sz="2800" dirty="0">
                <a:cs typeface="Times New Roman" pitchFamily="18" charset="0"/>
              </a:rPr>
              <a:t>., </a:t>
            </a:r>
            <a:r>
              <a:rPr lang="en-GB" sz="2800" dirty="0" err="1">
                <a:cs typeface="Times New Roman" pitchFamily="18" charset="0"/>
              </a:rPr>
              <a:t>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φίλοι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και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οι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μαθητές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Χριστού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αναγκάστηκαν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φύγουν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από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Ιεροσόλυμα</a:t>
            </a:r>
            <a:r>
              <a:rPr lang="en-GB" sz="2800" dirty="0">
                <a:cs typeface="Times New Roman" pitchFamily="18" charset="0"/>
              </a:rPr>
              <a:t>, </a:t>
            </a:r>
            <a:r>
              <a:rPr lang="en-GB" sz="2800" dirty="0" err="1">
                <a:cs typeface="Times New Roman" pitchFamily="18" charset="0"/>
              </a:rPr>
              <a:t>για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να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συνεχίσουν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αλλού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έργο</a:t>
            </a:r>
            <a:r>
              <a:rPr lang="en-GB" sz="2800" dirty="0">
                <a:cs typeface="Times New Roman" pitchFamily="18" charset="0"/>
              </a:rPr>
              <a:t> </a:t>
            </a:r>
            <a:r>
              <a:rPr lang="en-GB" sz="2800" dirty="0" err="1">
                <a:cs typeface="Times New Roman" pitchFamily="18" charset="0"/>
              </a:rPr>
              <a:t>τους</a:t>
            </a:r>
            <a:r>
              <a:rPr lang="en-GB" sz="2800" dirty="0">
                <a:cs typeface="Times New Roman" pitchFamily="18" charset="0"/>
              </a:rPr>
              <a:t>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88" y="117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29709" name="Picture 13" descr="Εκδόσεις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4000500" cy="4468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1424</Words>
  <Application>Microsoft Office PowerPoint</Application>
  <PresentationFormat>On-screen Show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Ο ναός του Αγίου Λαζάρου στην Λάρνακα</vt:lpstr>
      <vt:lpstr>Tραγούδι του Λαζάρου</vt:lpstr>
      <vt:lpstr>Slide 22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Kypros</dc:creator>
  <cp:lastModifiedBy>Kypros</cp:lastModifiedBy>
  <cp:revision>5</cp:revision>
  <dcterms:created xsi:type="dcterms:W3CDTF">2020-04-12T08:09:46Z</dcterms:created>
  <dcterms:modified xsi:type="dcterms:W3CDTF">2020-04-12T08:50:03Z</dcterms:modified>
</cp:coreProperties>
</file>