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373" r:id="rId3"/>
    <p:sldId id="374" r:id="rId4"/>
    <p:sldId id="375" r:id="rId5"/>
    <p:sldId id="376" r:id="rId6"/>
    <p:sldId id="377" r:id="rId7"/>
    <p:sldId id="378" r:id="rId8"/>
    <p:sldId id="379" r:id="rId9"/>
    <p:sldId id="380" r:id="rId10"/>
    <p:sldId id="38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11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lipArt Placeholder 3"/>
          <p:cNvSpPr>
            <a:spLocks noGrp="1"/>
          </p:cNvSpPr>
          <p:nvPr>
            <p:ph type="clipArt" sz="half" idx="2"/>
          </p:nvPr>
        </p:nvSpPr>
        <p:spPr>
          <a:xfrm>
            <a:off x="4648200" y="1981200"/>
            <a:ext cx="3810000" cy="4114800"/>
          </a:xfrm>
        </p:spPr>
        <p:txBody>
          <a:bodyPr/>
          <a:lstStyle/>
          <a:p>
            <a:pPr lvl="0"/>
            <a:endParaRPr lang="en-GB" noProof="0" smtClean="0"/>
          </a:p>
        </p:txBody>
      </p:sp>
      <p:sp>
        <p:nvSpPr>
          <p:cNvPr id="5" name="Rectangle 6"/>
          <p:cNvSpPr>
            <a:spLocks noGrp="1" noChangeArrowheads="1"/>
          </p:cNvSpPr>
          <p:nvPr>
            <p:ph type="dt" sz="half" idx="10"/>
          </p:nvPr>
        </p:nvSpPr>
        <p:spPr>
          <a:ln/>
        </p:spPr>
        <p:txBody>
          <a:bodyPr/>
          <a:lstStyle>
            <a:lvl1pPr>
              <a:defRPr/>
            </a:lvl1pPr>
          </a:lstStyle>
          <a:p>
            <a:endParaRPr lang="en-US"/>
          </a:p>
        </p:txBody>
      </p:sp>
      <p:sp>
        <p:nvSpPr>
          <p:cNvPr id="6" name="Rectangle 7"/>
          <p:cNvSpPr>
            <a:spLocks noGrp="1" noChangeArrowheads="1"/>
          </p:cNvSpPr>
          <p:nvPr>
            <p:ph type="ftr" sz="quarter" idx="11"/>
          </p:nvPr>
        </p:nvSpPr>
        <p:spPr>
          <a:ln/>
        </p:spPr>
        <p:txBody>
          <a:bodyPr/>
          <a:lstStyle>
            <a:lvl1pPr>
              <a:defRPr/>
            </a:lvl1pPr>
          </a:lstStyle>
          <a:p>
            <a:endParaRPr lang="en-US"/>
          </a:p>
        </p:txBody>
      </p:sp>
      <p:sp>
        <p:nvSpPr>
          <p:cNvPr id="7" name="Rectangle 8"/>
          <p:cNvSpPr>
            <a:spLocks noGrp="1" noChangeArrowheads="1"/>
          </p:cNvSpPr>
          <p:nvPr>
            <p:ph type="sldNum" sz="quarter" idx="12"/>
          </p:nvPr>
        </p:nvSpPr>
        <p:spPr>
          <a:ln/>
        </p:spPr>
        <p:txBody>
          <a:bodyPr/>
          <a:lstStyle>
            <a:lvl1pPr>
              <a:defRPr/>
            </a:lvl1pPr>
          </a:lstStyle>
          <a:p>
            <a:fld id="{027A4C24-A34D-40DB-87A9-6D41212CB682}"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ClipArt Placeholder 2"/>
          <p:cNvSpPr>
            <a:spLocks noGrp="1"/>
          </p:cNvSpPr>
          <p:nvPr>
            <p:ph type="clipArt" sz="half" idx="1"/>
          </p:nvPr>
        </p:nvSpPr>
        <p:spPr>
          <a:xfrm>
            <a:off x="685800" y="1981200"/>
            <a:ext cx="3810000" cy="4114800"/>
          </a:xfrm>
        </p:spPr>
        <p:txBody>
          <a:bodyPr/>
          <a:lstStyle/>
          <a:p>
            <a:pPr lvl="0"/>
            <a:endParaRPr lang="en-GB" noProof="0" smtClean="0"/>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6"/>
          <p:cNvSpPr>
            <a:spLocks noGrp="1" noChangeArrowheads="1"/>
          </p:cNvSpPr>
          <p:nvPr>
            <p:ph type="dt" sz="half" idx="10"/>
          </p:nvPr>
        </p:nvSpPr>
        <p:spPr>
          <a:ln/>
        </p:spPr>
        <p:txBody>
          <a:bodyPr/>
          <a:lstStyle>
            <a:lvl1pPr>
              <a:defRPr/>
            </a:lvl1pPr>
          </a:lstStyle>
          <a:p>
            <a:endParaRPr lang="en-US"/>
          </a:p>
        </p:txBody>
      </p:sp>
      <p:sp>
        <p:nvSpPr>
          <p:cNvPr id="6" name="Rectangle 7"/>
          <p:cNvSpPr>
            <a:spLocks noGrp="1" noChangeArrowheads="1"/>
          </p:cNvSpPr>
          <p:nvPr>
            <p:ph type="ftr" sz="quarter" idx="11"/>
          </p:nvPr>
        </p:nvSpPr>
        <p:spPr>
          <a:ln/>
        </p:spPr>
        <p:txBody>
          <a:bodyPr/>
          <a:lstStyle>
            <a:lvl1pPr>
              <a:defRPr/>
            </a:lvl1pPr>
          </a:lstStyle>
          <a:p>
            <a:endParaRPr lang="en-US"/>
          </a:p>
        </p:txBody>
      </p:sp>
      <p:sp>
        <p:nvSpPr>
          <p:cNvPr id="7" name="Rectangle 8"/>
          <p:cNvSpPr>
            <a:spLocks noGrp="1" noChangeArrowheads="1"/>
          </p:cNvSpPr>
          <p:nvPr>
            <p:ph type="sldNum" sz="quarter" idx="12"/>
          </p:nvPr>
        </p:nvSpPr>
        <p:spPr>
          <a:ln/>
        </p:spPr>
        <p:txBody>
          <a:bodyPr/>
          <a:lstStyle>
            <a:lvl1pPr>
              <a:defRPr/>
            </a:lvl1pPr>
          </a:lstStyle>
          <a:p>
            <a:fld id="{76E5CB4B-BCFD-4B3D-86EA-A911EA8ABEA7}"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392BA02E-9130-4613-AC18-8C0B1BCB7422}" type="slidenum">
              <a:rPr lang="en-GB"/>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3B5160C-0706-4523-8289-83034CC57AE1}" type="slidenum">
              <a:rPr lang="en-GB"/>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4"/>
          <p:cNvSpPr>
            <a:spLocks noGrp="1" noChangeArrowheads="1"/>
          </p:cNvSpPr>
          <p:nvPr>
            <p:ph type="dt" sz="half" idx="10"/>
          </p:nvPr>
        </p:nvSpPr>
        <p:spPr>
          <a:ln/>
        </p:spPr>
        <p:txBody>
          <a:bodyPr/>
          <a:lstStyle>
            <a:lvl1pPr>
              <a:defRPr/>
            </a:lvl1pPr>
          </a:lstStyle>
          <a:p>
            <a:endParaRPr lang="en-US"/>
          </a:p>
        </p:txBody>
      </p:sp>
      <p:sp>
        <p:nvSpPr>
          <p:cNvPr id="7" name="Rectangle 5"/>
          <p:cNvSpPr>
            <a:spLocks noGrp="1" noChangeArrowheads="1"/>
          </p:cNvSpPr>
          <p:nvPr>
            <p:ph type="ftr" sz="quarter" idx="11"/>
          </p:nvPr>
        </p:nvSpPr>
        <p:spPr>
          <a:ln/>
        </p:spPr>
        <p:txBody>
          <a:bodyPr/>
          <a:lstStyle>
            <a:lvl1pPr>
              <a:defRPr/>
            </a:lvl1pPr>
          </a:lstStyle>
          <a:p>
            <a:endParaRPr lang="en-US"/>
          </a:p>
        </p:txBody>
      </p:sp>
      <p:sp>
        <p:nvSpPr>
          <p:cNvPr id="8" name="Rectangle 6"/>
          <p:cNvSpPr>
            <a:spLocks noGrp="1" noChangeArrowheads="1"/>
          </p:cNvSpPr>
          <p:nvPr>
            <p:ph type="sldNum" sz="quarter" idx="12"/>
          </p:nvPr>
        </p:nvSpPr>
        <p:spPr>
          <a:ln/>
        </p:spPr>
        <p:txBody>
          <a:bodyPr/>
          <a:lstStyle>
            <a:lvl1pPr>
              <a:defRPr/>
            </a:lvl1pPr>
          </a:lstStyle>
          <a:p>
            <a:fld id="{929D8847-1CFA-45DF-9738-98843B08A45C}"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B70C53-7BBD-48E3-B17A-4AEE74575ED4}" type="datetimeFigureOut">
              <a:rPr lang="en-GB" smtClean="0"/>
              <a:pPr/>
              <a:t>12/04/2020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649F88-B478-4F06-B042-1AB77B74588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reeanimations.iwarp.com/flwerline.zip" TargetMode="External"/><Relationship Id="rId2" Type="http://schemas.openxmlformats.org/officeDocument/2006/relationships/image" Target="../media/image1.jpeg"/><Relationship Id="rId1" Type="http://schemas.openxmlformats.org/officeDocument/2006/relationships/slideLayout" Target="../slideLayouts/slideLayout13.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10.gif"/><Relationship Id="rId1" Type="http://schemas.openxmlformats.org/officeDocument/2006/relationships/slideLayout" Target="../slideLayouts/slideLayout16.xml"/><Relationship Id="rId4" Type="http://schemas.openxmlformats.org/officeDocument/2006/relationships/image" Target="../media/image12.gif"/></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gi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holynativityconvent.com/images/Cards/ChristosAnestiLaserCardweb.jpg" TargetMode="External"/><Relationship Id="rId2" Type="http://schemas.openxmlformats.org/officeDocument/2006/relationships/image" Target="../media/image5.gif"/><Relationship Id="rId1" Type="http://schemas.openxmlformats.org/officeDocument/2006/relationships/slideLayout" Target="../slideLayouts/slideLayout1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5.gif"/><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5.gi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0"/>
            <a:ext cx="7772400" cy="1143000"/>
          </a:xfrm>
        </p:spPr>
        <p:txBody>
          <a:bodyPr/>
          <a:lstStyle/>
          <a:p>
            <a:pPr eaLnBrk="1" hangingPunct="1"/>
            <a:r>
              <a:rPr lang="el-GR" smtClean="0"/>
              <a:t>ΠΑΣΧΑ</a:t>
            </a:r>
            <a:endParaRPr lang="en-GB" smtClean="0"/>
          </a:p>
        </p:txBody>
      </p:sp>
      <p:sp>
        <p:nvSpPr>
          <p:cNvPr id="4099" name="Rectangle 4"/>
          <p:cNvSpPr>
            <a:spLocks noGrp="1" noChangeArrowheads="1"/>
          </p:cNvSpPr>
          <p:nvPr>
            <p:ph type="body" sz="half" idx="2"/>
          </p:nvPr>
        </p:nvSpPr>
        <p:spPr>
          <a:xfrm>
            <a:off x="4648200" y="4572000"/>
            <a:ext cx="2743200" cy="1524000"/>
          </a:xfrm>
        </p:spPr>
        <p:txBody>
          <a:bodyPr/>
          <a:lstStyle/>
          <a:p>
            <a:pPr eaLnBrk="1" hangingPunct="1"/>
            <a:endParaRPr lang="el-GR" sz="2800" smtClean="0"/>
          </a:p>
        </p:txBody>
      </p:sp>
      <p:sp>
        <p:nvSpPr>
          <p:cNvPr id="4100" name="WordArt 5"/>
          <p:cNvSpPr>
            <a:spLocks noChangeArrowheads="1" noChangeShapeType="1" noTextEdit="1"/>
          </p:cNvSpPr>
          <p:nvPr/>
        </p:nvSpPr>
        <p:spPr bwMode="auto">
          <a:xfrm>
            <a:off x="2024063" y="1346200"/>
            <a:ext cx="5095875" cy="647700"/>
          </a:xfrm>
          <a:prstGeom prst="rect">
            <a:avLst/>
          </a:prstGeom>
        </p:spPr>
        <p:txBody>
          <a:bodyPr spcFirstLastPara="1" wrap="none" fromWordArt="1">
            <a:prstTxWarp prst="textArchUp">
              <a:avLst>
                <a:gd name="adj" fmla="val 10800004"/>
              </a:avLst>
            </a:prstTxWarp>
          </a:bodyPr>
          <a:lstStyle/>
          <a:p>
            <a:pPr algn="ctr"/>
            <a:r>
              <a:rPr lang="el-GR" sz="3600" kern="10">
                <a:ln w="9525">
                  <a:solidFill>
                    <a:srgbClr val="000000"/>
                  </a:solidFill>
                  <a:round/>
                  <a:headEnd/>
                  <a:tailEnd/>
                </a:ln>
                <a:solidFill>
                  <a:srgbClr val="000000"/>
                </a:solidFill>
                <a:latin typeface="Arial Black"/>
              </a:rPr>
              <a:t>Η ΑΓΙΑ ΚΑΙ ΜΕΓΑΛΗ</a:t>
            </a:r>
            <a:endParaRPr lang="en-GB" sz="3600" kern="10">
              <a:ln w="9525">
                <a:solidFill>
                  <a:srgbClr val="000000"/>
                </a:solidFill>
                <a:round/>
                <a:headEnd/>
                <a:tailEnd/>
              </a:ln>
              <a:solidFill>
                <a:srgbClr val="000000"/>
              </a:solidFill>
              <a:latin typeface="Arial Black"/>
            </a:endParaRPr>
          </a:p>
        </p:txBody>
      </p:sp>
      <p:sp>
        <p:nvSpPr>
          <p:cNvPr id="4101" name="WordArt 6"/>
          <p:cNvSpPr>
            <a:spLocks noChangeArrowheads="1" noChangeShapeType="1" noTextEdit="1"/>
          </p:cNvSpPr>
          <p:nvPr/>
        </p:nvSpPr>
        <p:spPr bwMode="auto">
          <a:xfrm>
            <a:off x="1633538" y="1955800"/>
            <a:ext cx="6181725" cy="647700"/>
          </a:xfrm>
          <a:prstGeom prst="rect">
            <a:avLst/>
          </a:prstGeom>
        </p:spPr>
        <p:txBody>
          <a:bodyPr wrap="none" fromWordArt="1">
            <a:prstTxWarp prst="textPlain">
              <a:avLst>
                <a:gd name="adj" fmla="val 50000"/>
              </a:avLst>
            </a:prstTxWarp>
          </a:bodyPr>
          <a:lstStyle/>
          <a:p>
            <a:pPr algn="ctr"/>
            <a:r>
              <a:rPr lang="el-GR" sz="3600"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Black"/>
              </a:rPr>
              <a:t>ΕΒΔΟΜΑΔΑ ΤΩΝ ΠΑΘΩΝ</a:t>
            </a:r>
            <a:endParaRPr lang="en-GB" sz="3600"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Black"/>
            </a:endParaRPr>
          </a:p>
        </p:txBody>
      </p:sp>
      <p:sp>
        <p:nvSpPr>
          <p:cNvPr id="4102" name="WordArt 7"/>
          <p:cNvSpPr>
            <a:spLocks noChangeArrowheads="1" noChangeShapeType="1" noTextEdit="1"/>
          </p:cNvSpPr>
          <p:nvPr/>
        </p:nvSpPr>
        <p:spPr bwMode="auto">
          <a:xfrm>
            <a:off x="2133600" y="2794000"/>
            <a:ext cx="4876800" cy="622300"/>
          </a:xfrm>
          <a:prstGeom prst="rect">
            <a:avLst/>
          </a:prstGeom>
        </p:spPr>
        <p:txBody>
          <a:bodyPr wrap="none" fromWordArt="1">
            <a:prstTxWarp prst="textCanDown">
              <a:avLst>
                <a:gd name="adj" fmla="val 33333"/>
              </a:avLst>
            </a:prstTxWarp>
          </a:bodyPr>
          <a:lstStyle/>
          <a:p>
            <a:pPr algn="ctr"/>
            <a:r>
              <a:rPr lang="el-GR" sz="3600" b="1" kern="10">
                <a:ln w="9525">
                  <a:solidFill>
                    <a:srgbClr val="000000"/>
                  </a:solidFill>
                  <a:round/>
                  <a:headEnd/>
                  <a:tailEnd/>
                </a:ln>
                <a:solidFill>
                  <a:srgbClr val="000000"/>
                </a:solidFill>
                <a:latin typeface="Arial"/>
                <a:cs typeface="Arial"/>
              </a:rPr>
              <a:t>ΤΟΥ ΧΡΙΣΤΟΥ</a:t>
            </a:r>
            <a:endParaRPr lang="en-GB" sz="3600" b="1" kern="10">
              <a:ln w="9525">
                <a:solidFill>
                  <a:srgbClr val="000000"/>
                </a:solidFill>
                <a:round/>
                <a:headEnd/>
                <a:tailEnd/>
              </a:ln>
              <a:solidFill>
                <a:srgbClr val="000000"/>
              </a:solidFill>
              <a:latin typeface="Arial"/>
              <a:cs typeface="Arial"/>
            </a:endParaRPr>
          </a:p>
        </p:txBody>
      </p:sp>
      <p:pic>
        <p:nvPicPr>
          <p:cNvPr id="4103" name="Picture 10" descr="Pascha08-01"/>
          <p:cNvPicPr>
            <a:picLocks noGrp="1" noChangeAspect="1" noChangeArrowheads="1"/>
          </p:cNvPicPr>
          <p:nvPr>
            <p:ph type="clipArt" sz="half" idx="1"/>
          </p:nvPr>
        </p:nvPicPr>
        <p:blipFill>
          <a:blip r:embed="rId2" cstate="print"/>
          <a:srcRect/>
          <a:stretch>
            <a:fillRect/>
          </a:stretch>
        </p:blipFill>
        <p:spPr>
          <a:xfrm>
            <a:off x="2895600" y="3568700"/>
            <a:ext cx="3505200" cy="2944813"/>
          </a:xfrm>
          <a:noFill/>
        </p:spPr>
      </p:pic>
      <p:pic>
        <p:nvPicPr>
          <p:cNvPr id="4104" name="Picture 11" descr="flwerline">
            <a:hlinkClick r:id="rId3"/>
          </p:cNvPr>
          <p:cNvPicPr>
            <a:picLocks noChangeAspect="1" noChangeArrowheads="1" noCrop="1"/>
          </p:cNvPicPr>
          <p:nvPr/>
        </p:nvPicPr>
        <p:blipFill>
          <a:blip r:embed="rId4" cstate="print"/>
          <a:srcRect/>
          <a:stretch>
            <a:fillRect/>
          </a:stretch>
        </p:blipFill>
        <p:spPr bwMode="auto">
          <a:xfrm>
            <a:off x="241300" y="0"/>
            <a:ext cx="8672513" cy="260350"/>
          </a:xfrm>
          <a:prstGeom prst="rect">
            <a:avLst/>
          </a:prstGeom>
          <a:noFill/>
          <a:ln w="9525">
            <a:noFill/>
            <a:miter lim="800000"/>
            <a:headEnd/>
            <a:tailEnd/>
          </a:ln>
        </p:spPr>
      </p:pic>
      <p:pic>
        <p:nvPicPr>
          <p:cNvPr id="4105" name="Picture 12" descr="flwerline">
            <a:hlinkClick r:id="rId3"/>
          </p:cNvPr>
          <p:cNvPicPr>
            <a:picLocks noChangeAspect="1" noChangeArrowheads="1" noCrop="1"/>
          </p:cNvPicPr>
          <p:nvPr/>
        </p:nvPicPr>
        <p:blipFill>
          <a:blip r:embed="rId4" cstate="print"/>
          <a:srcRect/>
          <a:stretch>
            <a:fillRect/>
          </a:stretch>
        </p:blipFill>
        <p:spPr bwMode="auto">
          <a:xfrm>
            <a:off x="279400" y="6597650"/>
            <a:ext cx="8672513" cy="2603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714375" y="214313"/>
            <a:ext cx="7772400" cy="1143000"/>
          </a:xfrm>
        </p:spPr>
        <p:txBody>
          <a:bodyPr/>
          <a:lstStyle/>
          <a:p>
            <a:pPr eaLnBrk="1" hangingPunct="1"/>
            <a:r>
              <a:rPr lang="el-GR" smtClean="0"/>
              <a:t>ΤΟ ΑΓΙΟ ΦΩΣ</a:t>
            </a:r>
          </a:p>
        </p:txBody>
      </p:sp>
      <p:sp>
        <p:nvSpPr>
          <p:cNvPr id="136195" name="Rectangle 3"/>
          <p:cNvSpPr>
            <a:spLocks noGrp="1" noChangeArrowheads="1"/>
          </p:cNvSpPr>
          <p:nvPr>
            <p:ph type="body" sz="half" idx="1"/>
          </p:nvPr>
        </p:nvSpPr>
        <p:spPr>
          <a:xfrm>
            <a:off x="685800" y="1214438"/>
            <a:ext cx="7672388" cy="5286375"/>
          </a:xfrm>
        </p:spPr>
        <p:txBody>
          <a:bodyPr>
            <a:normAutofit lnSpcReduction="10000"/>
          </a:bodyPr>
          <a:lstStyle/>
          <a:p>
            <a:pPr eaLnBrk="1" hangingPunct="1"/>
            <a:r>
              <a:rPr lang="el-GR" sz="2800" dirty="0" smtClean="0"/>
              <a:t>Τη νύχτα της Ανάστασης όλοι παίρνουμε το Άγιο Φως. Από πού όμως έρχεται αυτό;</a:t>
            </a:r>
          </a:p>
          <a:p>
            <a:pPr eaLnBrk="1" hangingPunct="1"/>
            <a:r>
              <a:rPr lang="el-GR" sz="2800" dirty="0" smtClean="0"/>
              <a:t>Το Άγιο Φως έρχεται κάθε χρόνο από τα Ιεροσόλυμα από το ναό της Αναστάσεως του Χριστού, στον οποίο υπάρχει ο τάφος του Χριστού. Εκεί κάθε Μεγάλο Σάββατο, ο Ορθόδοξος Χριστιανός Πατριάρχης προσεύχεται και </a:t>
            </a:r>
            <a:r>
              <a:rPr lang="el-GR" sz="2800" b="1" dirty="0" smtClean="0">
                <a:solidFill>
                  <a:srgbClr val="0000CC"/>
                </a:solidFill>
              </a:rPr>
              <a:t>με τρόπο θαυματουργικό έρχεται από τον ουρανό, το Άγιο Φως που ανάβει τα κεριά που κρατά ο πατριάρχης</a:t>
            </a:r>
            <a:r>
              <a:rPr lang="el-GR" sz="2800" dirty="0" smtClean="0"/>
              <a:t>. Αυτό στη συνέχεια μεταφέρεται σε όλα τα μέρη της γης όπου υπάρχουν χριστιανοί.</a:t>
            </a:r>
          </a:p>
        </p:txBody>
      </p:sp>
      <p:pic>
        <p:nvPicPr>
          <p:cNvPr id="136196" name="Picture 6" descr="movingpaintbrush"/>
          <p:cNvPicPr>
            <a:picLocks noGrp="1" noChangeAspect="1" noChangeArrowheads="1" noCrop="1"/>
          </p:cNvPicPr>
          <p:nvPr>
            <p:ph sz="quarter" idx="2"/>
          </p:nvPr>
        </p:nvPicPr>
        <p:blipFill>
          <a:blip r:embed="rId2" cstate="print"/>
          <a:srcRect/>
          <a:stretch>
            <a:fillRect/>
          </a:stretch>
        </p:blipFill>
        <p:spPr>
          <a:xfrm>
            <a:off x="2143125" y="428625"/>
            <a:ext cx="5024438" cy="828675"/>
          </a:xfrm>
          <a:noFill/>
        </p:spPr>
      </p:pic>
      <p:pic>
        <p:nvPicPr>
          <p:cNvPr id="136197" name="Picture 4" descr="animated humming bid and flowers"/>
          <p:cNvPicPr>
            <a:picLocks noChangeAspect="1" noChangeArrowheads="1" noCrop="1"/>
          </p:cNvPicPr>
          <p:nvPr/>
        </p:nvPicPr>
        <p:blipFill>
          <a:blip r:embed="rId3" cstate="print"/>
          <a:srcRect/>
          <a:stretch>
            <a:fillRect/>
          </a:stretch>
        </p:blipFill>
        <p:spPr bwMode="auto">
          <a:xfrm>
            <a:off x="0" y="26988"/>
            <a:ext cx="9144000" cy="598487"/>
          </a:xfrm>
          <a:prstGeom prst="rect">
            <a:avLst/>
          </a:prstGeom>
          <a:noFill/>
          <a:ln w="9525">
            <a:noFill/>
            <a:miter lim="800000"/>
            <a:headEnd/>
            <a:tailEnd/>
          </a:ln>
        </p:spPr>
      </p:pic>
      <p:pic>
        <p:nvPicPr>
          <p:cNvPr id="136198" name="Picture 5" descr="animated humming bid and flowers"/>
          <p:cNvPicPr>
            <a:picLocks noChangeAspect="1" noChangeArrowheads="1" noCrop="1"/>
          </p:cNvPicPr>
          <p:nvPr/>
        </p:nvPicPr>
        <p:blipFill>
          <a:blip r:embed="rId3" cstate="print"/>
          <a:srcRect/>
          <a:stretch>
            <a:fillRect/>
          </a:stretch>
        </p:blipFill>
        <p:spPr bwMode="auto">
          <a:xfrm>
            <a:off x="0" y="6337300"/>
            <a:ext cx="9144000" cy="596900"/>
          </a:xfrm>
          <a:prstGeom prst="rect">
            <a:avLst/>
          </a:prstGeom>
          <a:noFill/>
          <a:ln w="9525">
            <a:noFill/>
            <a:miter lim="800000"/>
            <a:headEnd/>
            <a:tailEnd/>
          </a:ln>
        </p:spPr>
      </p:pic>
      <p:pic>
        <p:nvPicPr>
          <p:cNvPr id="136199" name="Picture 8" descr="lys01"/>
          <p:cNvPicPr>
            <a:picLocks noGrp="1" noChangeAspect="1" noChangeArrowheads="1" noCrop="1"/>
          </p:cNvPicPr>
          <p:nvPr>
            <p:ph sz="quarter" idx="3"/>
          </p:nvPr>
        </p:nvPicPr>
        <p:blipFill>
          <a:blip r:embed="rId4" cstate="print"/>
          <a:srcRect/>
          <a:stretch>
            <a:fillRect/>
          </a:stretch>
        </p:blipFill>
        <p:spPr>
          <a:xfrm>
            <a:off x="0" y="2214563"/>
            <a:ext cx="400050" cy="2698750"/>
          </a:xfrm>
          <a:noFill/>
        </p:spPr>
      </p:pic>
      <p:pic>
        <p:nvPicPr>
          <p:cNvPr id="136200" name="Picture 10" descr="lys01"/>
          <p:cNvPicPr>
            <a:picLocks noChangeAspect="1" noChangeArrowheads="1" noCrop="1"/>
          </p:cNvPicPr>
          <p:nvPr/>
        </p:nvPicPr>
        <p:blipFill>
          <a:blip r:embed="rId4" cstate="print"/>
          <a:srcRect/>
          <a:stretch>
            <a:fillRect/>
          </a:stretch>
        </p:blipFill>
        <p:spPr bwMode="auto">
          <a:xfrm>
            <a:off x="8501063" y="2571750"/>
            <a:ext cx="400050" cy="26987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43608" y="260648"/>
            <a:ext cx="6696744" cy="923330"/>
          </a:xfrm>
          <a:prstGeom prst="rect">
            <a:avLst/>
          </a:prstGeom>
          <a:noFill/>
        </p:spPr>
        <p:txBody>
          <a:bodyPr wrap="square">
            <a:spAutoFit/>
          </a:bodyPr>
          <a:lstStyle/>
          <a:p>
            <a:pPr algn="ctr">
              <a:defRPr/>
            </a:pPr>
            <a:r>
              <a:rPr lang="el-GR" sz="5400" b="1" dirty="0" smtClean="0">
                <a:ln w="1905"/>
                <a:solidFill>
                  <a:srgbClr val="0000CC"/>
                </a:solidFill>
                <a:effectLst>
                  <a:innerShdw blurRad="69850" dist="43180" dir="5400000">
                    <a:srgbClr val="000000">
                      <a:alpha val="65000"/>
                    </a:srgbClr>
                  </a:innerShdw>
                </a:effectLst>
              </a:rPr>
              <a:t>ΜΕΓΑΛΟ ΣΑΒΒΑΤΟ</a:t>
            </a:r>
            <a:endParaRPr lang="en-US" sz="5400" b="1" dirty="0">
              <a:ln w="1905"/>
              <a:solidFill>
                <a:srgbClr val="0000CC"/>
              </a:solidFill>
              <a:effectLst>
                <a:innerShdw blurRad="69850" dist="43180" dir="5400000">
                  <a:srgbClr val="000000">
                    <a:alpha val="65000"/>
                  </a:srgbClr>
                </a:innerShdw>
              </a:effectLst>
            </a:endParaRPr>
          </a:p>
        </p:txBody>
      </p:sp>
      <p:pic>
        <p:nvPicPr>
          <p:cNvPr id="128003" name="Picture 2" descr="http://1.bp.blogspot.com/_6rmp222G3aM/S7bytff7xTI/AAAAAAAAGHc/xANHuv1uRz8/s1600/%CF%86%CF%84.jpg"/>
          <p:cNvPicPr>
            <a:picLocks noChangeAspect="1" noChangeArrowheads="1"/>
          </p:cNvPicPr>
          <p:nvPr/>
        </p:nvPicPr>
        <p:blipFill>
          <a:blip r:embed="rId2" cstate="print"/>
          <a:srcRect/>
          <a:stretch>
            <a:fillRect/>
          </a:stretch>
        </p:blipFill>
        <p:spPr bwMode="auto">
          <a:xfrm>
            <a:off x="2987824" y="1556792"/>
            <a:ext cx="3182937" cy="3662363"/>
          </a:xfrm>
          <a:prstGeom prst="rect">
            <a:avLst/>
          </a:prstGeom>
          <a:noFill/>
          <a:ln w="9525">
            <a:noFill/>
            <a:miter lim="800000"/>
            <a:headEnd/>
            <a:tailEnd/>
          </a:ln>
        </p:spPr>
      </p:pic>
      <p:sp>
        <p:nvSpPr>
          <p:cNvPr id="4" name="Rectangle 3"/>
          <p:cNvSpPr/>
          <p:nvPr/>
        </p:nvSpPr>
        <p:spPr>
          <a:xfrm>
            <a:off x="2411760" y="5517232"/>
            <a:ext cx="4320480" cy="954107"/>
          </a:xfrm>
          <a:prstGeom prst="rect">
            <a:avLst/>
          </a:prstGeom>
          <a:noFill/>
        </p:spPr>
        <p:txBody>
          <a:bodyPr wrap="square" lIns="91440" tIns="45720" rIns="91440" bIns="45720">
            <a:spAutoFit/>
          </a:bodyPr>
          <a:lstStyle/>
          <a:p>
            <a:pPr algn="ctr"/>
            <a:r>
              <a:rPr lang="el-GR" sz="2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Η Ανάσταση του Χριστού</a:t>
            </a:r>
            <a:endParaRPr lang="en-US" sz="28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3203848" y="206375"/>
            <a:ext cx="5330552" cy="838200"/>
          </a:xfrm>
        </p:spPr>
        <p:txBody>
          <a:bodyPr/>
          <a:lstStyle/>
          <a:p>
            <a:pPr eaLnBrk="1" hangingPunct="1"/>
            <a:r>
              <a:rPr lang="el-GR" dirty="0" smtClean="0"/>
              <a:t>ΜΕΓΑΛΟ ΣΑΒΒΑΤΟ</a:t>
            </a:r>
            <a:endParaRPr lang="en-GB" dirty="0" smtClean="0"/>
          </a:p>
        </p:txBody>
      </p:sp>
      <p:sp>
        <p:nvSpPr>
          <p:cNvPr id="129027" name="Rectangle 4"/>
          <p:cNvSpPr>
            <a:spLocks noGrp="1" noChangeArrowheads="1"/>
          </p:cNvSpPr>
          <p:nvPr>
            <p:ph type="body" sz="half" idx="2"/>
          </p:nvPr>
        </p:nvSpPr>
        <p:spPr>
          <a:xfrm>
            <a:off x="2857500" y="914400"/>
            <a:ext cx="6286500" cy="5943600"/>
          </a:xfrm>
        </p:spPr>
        <p:txBody>
          <a:bodyPr>
            <a:normAutofit lnSpcReduction="10000"/>
          </a:bodyPr>
          <a:lstStyle/>
          <a:p>
            <a:pPr eaLnBrk="1" hangingPunct="1">
              <a:lnSpc>
                <a:spcPct val="90000"/>
              </a:lnSpc>
            </a:pPr>
            <a:r>
              <a:rPr lang="el-GR" sz="2800" b="1" dirty="0" smtClean="0"/>
              <a:t>Αρχιερείς και Φαρισαίοι πήγαν συγκεντρωμένοι στον Πιλάτο και του είπαν: Κύριε, θυμηθήκαμε ότι εκείνος ο λαοπλάνος, (δηλαδή αυτός που ήθελε να ξεγελάσει τον κόσμο), ο Χριστός, όταν ζούσε, είπε ότι μετά από τρεις ημέρες θα αναστηθεί. Δώσε λοιπόν διαταγή, να πάει φρουρά να φυλάει τον τάφο αυτές τις τρεις μέρες, μήπως έρθουν οι μαθητές του και κλέψουν το σώμα και έπειτα διαδώσουν ότι αναστήθηκε από νεκρός που είναι τώρα. Ο Πιλάτος τότε τους έδωσε φρουρούς οι οποίοι φύλαγαν νύχτα μέρα τον τάφο του Χριστού.</a:t>
            </a:r>
            <a:endParaRPr lang="en-GB" sz="2800" b="1" dirty="0" smtClean="0"/>
          </a:p>
        </p:txBody>
      </p:sp>
      <p:pic>
        <p:nvPicPr>
          <p:cNvPr id="129028" name="Picture 5" descr="image128"/>
          <p:cNvPicPr>
            <a:picLocks noGrp="1" noChangeAspect="1" noChangeArrowheads="1"/>
          </p:cNvPicPr>
          <p:nvPr>
            <p:ph type="clipArt" sz="half" idx="1"/>
          </p:nvPr>
        </p:nvPicPr>
        <p:blipFill>
          <a:blip r:embed="rId2" cstate="print"/>
          <a:srcRect/>
          <a:stretch>
            <a:fillRect/>
          </a:stretch>
        </p:blipFill>
        <p:spPr>
          <a:xfrm>
            <a:off x="120650" y="2276872"/>
            <a:ext cx="2805113" cy="3742928"/>
          </a:xfrm>
          <a:noFill/>
        </p:spPr>
      </p:pic>
      <p:pic>
        <p:nvPicPr>
          <p:cNvPr id="129029" name="Picture 6" descr="animated humming bid and flowers"/>
          <p:cNvPicPr>
            <a:picLocks noChangeAspect="1" noChangeArrowheads="1" noCrop="1"/>
          </p:cNvPicPr>
          <p:nvPr/>
        </p:nvPicPr>
        <p:blipFill>
          <a:blip r:embed="rId3" cstate="print"/>
          <a:srcRect/>
          <a:stretch>
            <a:fillRect/>
          </a:stretch>
        </p:blipFill>
        <p:spPr bwMode="auto">
          <a:xfrm>
            <a:off x="3059832" y="26988"/>
            <a:ext cx="6084168" cy="598487"/>
          </a:xfrm>
          <a:prstGeom prst="rect">
            <a:avLst/>
          </a:prstGeom>
          <a:noFill/>
          <a:ln w="9525">
            <a:noFill/>
            <a:miter lim="800000"/>
            <a:headEnd/>
            <a:tailEnd/>
          </a:ln>
        </p:spPr>
      </p:pic>
      <p:pic>
        <p:nvPicPr>
          <p:cNvPr id="129030" name="Picture 7" descr="animated humming bid and flowers"/>
          <p:cNvPicPr>
            <a:picLocks noChangeAspect="1" noChangeArrowheads="1" noCrop="1"/>
          </p:cNvPicPr>
          <p:nvPr/>
        </p:nvPicPr>
        <p:blipFill>
          <a:blip r:embed="rId3" cstate="print"/>
          <a:srcRect/>
          <a:stretch>
            <a:fillRect/>
          </a:stretch>
        </p:blipFill>
        <p:spPr bwMode="auto">
          <a:xfrm>
            <a:off x="0" y="6337300"/>
            <a:ext cx="9144000" cy="596900"/>
          </a:xfrm>
          <a:prstGeom prst="rect">
            <a:avLst/>
          </a:prstGeom>
          <a:noFill/>
          <a:ln w="9525">
            <a:noFill/>
            <a:miter lim="800000"/>
            <a:headEnd/>
            <a:tailEnd/>
          </a:ln>
        </p:spPr>
      </p:pic>
      <p:sp>
        <p:nvSpPr>
          <p:cNvPr id="7" name="Rectangle 6"/>
          <p:cNvSpPr/>
          <p:nvPr/>
        </p:nvSpPr>
        <p:spPr>
          <a:xfrm>
            <a:off x="0" y="0"/>
            <a:ext cx="2987824" cy="2246769"/>
          </a:xfrm>
          <a:prstGeom prst="rect">
            <a:avLst/>
          </a:prstGeom>
          <a:noFill/>
        </p:spPr>
        <p:txBody>
          <a:bodyPr wrap="square" lIns="91440" tIns="45720" rIns="91440" bIns="45720">
            <a:spAutoFit/>
          </a:bodyPr>
          <a:lstStyle/>
          <a:p>
            <a:pPr algn="ctr"/>
            <a:r>
              <a:rPr lang="el-GR" sz="2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Οι Ιουδαίοι ζητούν φρουρούς για τον τάφο του Χριστού</a:t>
            </a:r>
            <a:endParaRPr lang="en-US" sz="28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4"/>
          <p:cNvSpPr>
            <a:spLocks noGrp="1" noChangeArrowheads="1"/>
          </p:cNvSpPr>
          <p:nvPr>
            <p:ph type="body" sz="half" idx="2"/>
          </p:nvPr>
        </p:nvSpPr>
        <p:spPr>
          <a:xfrm>
            <a:off x="4286250" y="533400"/>
            <a:ext cx="4857750" cy="6019800"/>
          </a:xfrm>
        </p:spPr>
        <p:txBody>
          <a:bodyPr/>
          <a:lstStyle/>
          <a:p>
            <a:pPr eaLnBrk="1" hangingPunct="1">
              <a:lnSpc>
                <a:spcPct val="90000"/>
              </a:lnSpc>
            </a:pPr>
            <a:r>
              <a:rPr lang="el-GR" sz="2800" b="1" dirty="0" smtClean="0"/>
              <a:t>Τη νύχτα όμως του Σαββάτου, ξημερώματα Κυριακής ο Χριστός αναστήθηκε. Ο βράχος που έκλεινε τον τάφο </a:t>
            </a:r>
            <a:r>
              <a:rPr lang="el-GR" sz="2800" b="1" dirty="0" err="1" smtClean="0"/>
              <a:t>μετακυλίστηκε</a:t>
            </a:r>
            <a:r>
              <a:rPr lang="el-GR" sz="2800" b="1" dirty="0" smtClean="0"/>
              <a:t>. Ο τάφος άνοιξε και ένας άγγελος Κυρίου κατέβηκε από τον ουρανό και κάθισε στο μνήμα. Οι στρατιώτες τρομοκρατημένοι έπεσαν κάτω.</a:t>
            </a:r>
          </a:p>
          <a:p>
            <a:pPr eaLnBrk="1" hangingPunct="1">
              <a:lnSpc>
                <a:spcPct val="90000"/>
              </a:lnSpc>
            </a:pPr>
            <a:r>
              <a:rPr lang="el-GR" sz="2800" b="1" dirty="0" smtClean="0"/>
              <a:t>Μαζί με τον Χριστό εκείνο το βράδυ αναστήθηκαν δίκαιοι άνθρωποι.</a:t>
            </a:r>
            <a:endParaRPr lang="en-GB" sz="2800" b="1" dirty="0" smtClean="0"/>
          </a:p>
        </p:txBody>
      </p:sp>
      <p:pic>
        <p:nvPicPr>
          <p:cNvPr id="130051" name="Picture 6" descr="animated humming bid and flowers"/>
          <p:cNvPicPr>
            <a:picLocks noChangeAspect="1" noChangeArrowheads="1" noCrop="1"/>
          </p:cNvPicPr>
          <p:nvPr/>
        </p:nvPicPr>
        <p:blipFill>
          <a:blip r:embed="rId2" cstate="print"/>
          <a:srcRect/>
          <a:stretch>
            <a:fillRect/>
          </a:stretch>
        </p:blipFill>
        <p:spPr bwMode="auto">
          <a:xfrm>
            <a:off x="0" y="26988"/>
            <a:ext cx="9144000" cy="598487"/>
          </a:xfrm>
          <a:prstGeom prst="rect">
            <a:avLst/>
          </a:prstGeom>
          <a:noFill/>
          <a:ln w="9525">
            <a:noFill/>
            <a:miter lim="800000"/>
            <a:headEnd/>
            <a:tailEnd/>
          </a:ln>
        </p:spPr>
      </p:pic>
      <p:pic>
        <p:nvPicPr>
          <p:cNvPr id="130052" name="Picture 7" descr="animated humming bid and flowers"/>
          <p:cNvPicPr>
            <a:picLocks noChangeAspect="1" noChangeArrowheads="1" noCrop="1"/>
          </p:cNvPicPr>
          <p:nvPr/>
        </p:nvPicPr>
        <p:blipFill>
          <a:blip r:embed="rId2" cstate="print"/>
          <a:srcRect/>
          <a:stretch>
            <a:fillRect/>
          </a:stretch>
        </p:blipFill>
        <p:spPr bwMode="auto">
          <a:xfrm>
            <a:off x="0" y="6337300"/>
            <a:ext cx="9144000" cy="596900"/>
          </a:xfrm>
          <a:prstGeom prst="rect">
            <a:avLst/>
          </a:prstGeom>
          <a:noFill/>
          <a:ln w="9525">
            <a:noFill/>
            <a:miter lim="800000"/>
            <a:headEnd/>
            <a:tailEnd/>
          </a:ln>
        </p:spPr>
      </p:pic>
      <p:pic>
        <p:nvPicPr>
          <p:cNvPr id="130053" name="Picture 9" descr="http://2.bp.blogspot.com/_GTZYx-0iHHU/S7cJRTfjv3I/AAAAAAAAEvM/75Z1SDUe7kU/s1600/i.xr765.jpg"/>
          <p:cNvPicPr>
            <a:picLocks noGrp="1" noChangeAspect="1" noChangeArrowheads="1"/>
          </p:cNvPicPr>
          <p:nvPr>
            <p:ph type="clipArt" sz="half" idx="1"/>
          </p:nvPr>
        </p:nvPicPr>
        <p:blipFill>
          <a:blip r:embed="rId3" cstate="print"/>
          <a:srcRect/>
          <a:stretch>
            <a:fillRect/>
          </a:stretch>
        </p:blipFill>
        <p:spPr>
          <a:xfrm>
            <a:off x="642938" y="1143000"/>
            <a:ext cx="3462337" cy="4686300"/>
          </a:xfrm>
          <a:noFill/>
        </p:spPr>
      </p:pic>
      <p:sp>
        <p:nvSpPr>
          <p:cNvPr id="6" name="Rectangle 5"/>
          <p:cNvSpPr/>
          <p:nvPr/>
        </p:nvSpPr>
        <p:spPr>
          <a:xfrm>
            <a:off x="1115616" y="404664"/>
            <a:ext cx="2520280" cy="523220"/>
          </a:xfrm>
          <a:prstGeom prst="rect">
            <a:avLst/>
          </a:prstGeom>
          <a:noFill/>
        </p:spPr>
        <p:txBody>
          <a:bodyPr wrap="square" lIns="91440" tIns="45720" rIns="91440" bIns="45720">
            <a:spAutoFit/>
          </a:bodyPr>
          <a:lstStyle/>
          <a:p>
            <a:pPr algn="ctr"/>
            <a:r>
              <a:rPr lang="el-GR" sz="2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Ανάσταση</a:t>
            </a:r>
            <a:endParaRPr lang="en-US" sz="28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0" y="381000"/>
            <a:ext cx="3276600" cy="1895475"/>
          </a:xfrm>
          <a:solidFill>
            <a:srgbClr val="FFFF00"/>
          </a:solidFill>
        </p:spPr>
        <p:txBody>
          <a:bodyPr>
            <a:normAutofit fontScale="90000"/>
          </a:bodyPr>
          <a:lstStyle/>
          <a:p>
            <a:pPr eaLnBrk="1" hangingPunct="1"/>
            <a:r>
              <a:rPr lang="el-GR" sz="3600" dirty="0" smtClean="0"/>
              <a:t>Τι γίνεται το Μεγάλο Σάββατο στην εκκλησία</a:t>
            </a:r>
            <a:endParaRPr lang="en-GB" sz="3600" dirty="0" smtClean="0"/>
          </a:p>
        </p:txBody>
      </p:sp>
      <p:sp>
        <p:nvSpPr>
          <p:cNvPr id="131075" name="Rectangle 4"/>
          <p:cNvSpPr>
            <a:spLocks noGrp="1" noChangeArrowheads="1"/>
          </p:cNvSpPr>
          <p:nvPr>
            <p:ph type="body" sz="half" idx="2"/>
          </p:nvPr>
        </p:nvSpPr>
        <p:spPr>
          <a:xfrm>
            <a:off x="3643313" y="548680"/>
            <a:ext cx="5500687" cy="6309320"/>
          </a:xfrm>
        </p:spPr>
        <p:txBody>
          <a:bodyPr/>
          <a:lstStyle/>
          <a:p>
            <a:pPr eaLnBrk="1" hangingPunct="1">
              <a:lnSpc>
                <a:spcPct val="90000"/>
              </a:lnSpc>
            </a:pPr>
            <a:r>
              <a:rPr lang="el-GR" sz="2800" b="1" dirty="0" smtClean="0"/>
              <a:t>Το Μεγάλο Σάββατο το πρωί γίνεται αναπαράσταση της «πρώτης Ανάστασης του Χριστού». (Ονομάζεται έτσι γιατί την ώρα εκείνη προαναγγέλλεται η Ανάσταση του Χριστού). </a:t>
            </a:r>
          </a:p>
          <a:p>
            <a:pPr eaLnBrk="1" hangingPunct="1">
              <a:lnSpc>
                <a:spcPct val="90000"/>
              </a:lnSpc>
            </a:pPr>
            <a:r>
              <a:rPr lang="el-GR" sz="2800" b="1" dirty="0" smtClean="0"/>
              <a:t>Όταν ο ιερέας αναγγέλλει την Ανάσταση του Χριστού οι πιστοί κτυπούν δυνατά τους </a:t>
            </a:r>
            <a:r>
              <a:rPr lang="el-GR" sz="2800" b="1" dirty="0" err="1" smtClean="0"/>
              <a:t>σκάμνους</a:t>
            </a:r>
            <a:r>
              <a:rPr lang="el-GR" sz="2800" b="1" dirty="0" smtClean="0"/>
              <a:t> της εκκλησίας για να δείξουν το σεισμό  που συνέβηκε την ώρα της Ανάστασης και το άνοιγμα των τάφων που συνέβηκε εκείνη την ώρα. </a:t>
            </a:r>
            <a:endParaRPr lang="en-GB" sz="2800" b="1" dirty="0" smtClean="0"/>
          </a:p>
        </p:txBody>
      </p:sp>
      <p:pic>
        <p:nvPicPr>
          <p:cNvPr id="131076" name="Picture 6" descr="animated humming bid and flowers"/>
          <p:cNvPicPr>
            <a:picLocks noChangeAspect="1" noChangeArrowheads="1" noCrop="1"/>
          </p:cNvPicPr>
          <p:nvPr/>
        </p:nvPicPr>
        <p:blipFill>
          <a:blip r:embed="rId2" cstate="print"/>
          <a:srcRect/>
          <a:stretch>
            <a:fillRect/>
          </a:stretch>
        </p:blipFill>
        <p:spPr bwMode="auto">
          <a:xfrm>
            <a:off x="0" y="26988"/>
            <a:ext cx="9144000" cy="598487"/>
          </a:xfrm>
          <a:prstGeom prst="rect">
            <a:avLst/>
          </a:prstGeom>
          <a:noFill/>
          <a:ln w="9525">
            <a:noFill/>
            <a:miter lim="800000"/>
            <a:headEnd/>
            <a:tailEnd/>
          </a:ln>
        </p:spPr>
      </p:pic>
      <p:pic>
        <p:nvPicPr>
          <p:cNvPr id="131077" name="Picture 7" descr="animated humming bid and flowers"/>
          <p:cNvPicPr>
            <a:picLocks noChangeAspect="1" noChangeArrowheads="1" noCrop="1"/>
          </p:cNvPicPr>
          <p:nvPr/>
        </p:nvPicPr>
        <p:blipFill>
          <a:blip r:embed="rId2" cstate="print"/>
          <a:srcRect/>
          <a:stretch>
            <a:fillRect/>
          </a:stretch>
        </p:blipFill>
        <p:spPr bwMode="auto">
          <a:xfrm>
            <a:off x="0" y="6337300"/>
            <a:ext cx="9144000" cy="596900"/>
          </a:xfrm>
          <a:prstGeom prst="rect">
            <a:avLst/>
          </a:prstGeom>
          <a:noFill/>
          <a:ln w="9525">
            <a:noFill/>
            <a:miter lim="800000"/>
            <a:headEnd/>
            <a:tailEnd/>
          </a:ln>
        </p:spPr>
      </p:pic>
      <p:pic>
        <p:nvPicPr>
          <p:cNvPr id="131078" name="Picture 8" descr="http://4.bp.blogspot.com/-6v0UC0Rz3rI/UUH3Bwhfh0I/AAAAAAAAjCY/MHdITqpYRN4/s1600/%CE%91%CE%9D%CE%91%CE%A3%CE%A4%CE%91%CE%A3%CE%97+%CE%A7%CE%A1%CE%99%CE%A3%CE%A4%CE%9F%CE%A5_9.jpg"/>
          <p:cNvPicPr>
            <a:picLocks noGrp="1" noChangeAspect="1" noChangeArrowheads="1"/>
          </p:cNvPicPr>
          <p:nvPr>
            <p:ph type="clipArt" sz="half" idx="1"/>
          </p:nvPr>
        </p:nvPicPr>
        <p:blipFill>
          <a:blip r:embed="rId3" cstate="print"/>
          <a:srcRect/>
          <a:stretch>
            <a:fillRect/>
          </a:stretch>
        </p:blipFill>
        <p:spPr>
          <a:xfrm>
            <a:off x="0" y="2643188"/>
            <a:ext cx="3810000" cy="3017837"/>
          </a:xfr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5"/>
          <p:cNvSpPr>
            <a:spLocks noGrp="1" noChangeArrowheads="1"/>
          </p:cNvSpPr>
          <p:nvPr>
            <p:ph type="body" sz="half" idx="1"/>
          </p:nvPr>
        </p:nvSpPr>
        <p:spPr>
          <a:xfrm>
            <a:off x="395288" y="692150"/>
            <a:ext cx="5110162" cy="6165850"/>
          </a:xfrm>
        </p:spPr>
        <p:txBody>
          <a:bodyPr/>
          <a:lstStyle/>
          <a:p>
            <a:pPr eaLnBrk="1" hangingPunct="1"/>
            <a:r>
              <a:rPr lang="el-GR" sz="2800" b="1" smtClean="0"/>
              <a:t>Ταυτόχρονα πέφτουν τα μαύρα από τις εικόνες που τοποθετήθηκαν για να δείξουν το πένθος για το θάνατο του Χριστού.</a:t>
            </a:r>
            <a:endParaRPr lang="en-GB" sz="2800" b="1" smtClean="0"/>
          </a:p>
          <a:p>
            <a:pPr eaLnBrk="1" hangingPunct="1"/>
            <a:r>
              <a:rPr lang="el-GR" sz="2800" b="1" smtClean="0"/>
              <a:t>Σε μερικές εκκλησίες οι ιερείς και παιδιά που κρατούν τα εξαπτέρυγα περπατούν γρήγορα γρήγορα, σχεδόν τρέχοντας μέσα στην εκκλησία, διαδίδοντας το μήνυμα της ανάστασης.</a:t>
            </a:r>
          </a:p>
        </p:txBody>
      </p:sp>
      <p:pic>
        <p:nvPicPr>
          <p:cNvPr id="132099" name="Picture 7" descr="animated humming bid and flowers"/>
          <p:cNvPicPr>
            <a:picLocks noChangeAspect="1" noChangeArrowheads="1" noCrop="1"/>
          </p:cNvPicPr>
          <p:nvPr/>
        </p:nvPicPr>
        <p:blipFill>
          <a:blip r:embed="rId2" cstate="print"/>
          <a:srcRect/>
          <a:stretch>
            <a:fillRect/>
          </a:stretch>
        </p:blipFill>
        <p:spPr bwMode="auto">
          <a:xfrm>
            <a:off x="0" y="26988"/>
            <a:ext cx="9144000" cy="598487"/>
          </a:xfrm>
          <a:prstGeom prst="rect">
            <a:avLst/>
          </a:prstGeom>
          <a:noFill/>
          <a:ln w="9525">
            <a:noFill/>
            <a:miter lim="800000"/>
            <a:headEnd/>
            <a:tailEnd/>
          </a:ln>
        </p:spPr>
      </p:pic>
      <p:pic>
        <p:nvPicPr>
          <p:cNvPr id="132100" name="Picture 8" descr="animated humming bid and flowers"/>
          <p:cNvPicPr>
            <a:picLocks noChangeAspect="1" noChangeArrowheads="1" noCrop="1"/>
          </p:cNvPicPr>
          <p:nvPr/>
        </p:nvPicPr>
        <p:blipFill>
          <a:blip r:embed="rId2" cstate="print"/>
          <a:srcRect/>
          <a:stretch>
            <a:fillRect/>
          </a:stretch>
        </p:blipFill>
        <p:spPr bwMode="auto">
          <a:xfrm>
            <a:off x="0" y="6337300"/>
            <a:ext cx="9144000" cy="596900"/>
          </a:xfrm>
          <a:prstGeom prst="rect">
            <a:avLst/>
          </a:prstGeom>
          <a:noFill/>
          <a:ln w="9525">
            <a:noFill/>
            <a:miter lim="800000"/>
            <a:headEnd/>
            <a:tailEnd/>
          </a:ln>
        </p:spPr>
      </p:pic>
      <p:pic>
        <p:nvPicPr>
          <p:cNvPr id="132101" name="Picture 9" descr="ChristosAnestiLaserCardweb">
            <a:hlinkClick r:id="rId3"/>
          </p:cNvPr>
          <p:cNvPicPr>
            <a:picLocks noGrp="1" noChangeAspect="1" noChangeArrowheads="1"/>
          </p:cNvPicPr>
          <p:nvPr>
            <p:ph sz="half" idx="2"/>
          </p:nvPr>
        </p:nvPicPr>
        <p:blipFill>
          <a:blip r:embed="rId4" cstate="print"/>
          <a:srcRect/>
          <a:stretch>
            <a:fillRect/>
          </a:stretch>
        </p:blipFill>
        <p:spPr>
          <a:xfrm>
            <a:off x="5867400" y="2349500"/>
            <a:ext cx="2952750" cy="216535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4"/>
          <p:cNvSpPr>
            <a:spLocks noGrp="1" noChangeArrowheads="1"/>
          </p:cNvSpPr>
          <p:nvPr>
            <p:ph type="body" sz="half" idx="2"/>
          </p:nvPr>
        </p:nvSpPr>
        <p:spPr>
          <a:xfrm>
            <a:off x="4038600" y="908050"/>
            <a:ext cx="5105400" cy="5949950"/>
          </a:xfrm>
        </p:spPr>
        <p:txBody>
          <a:bodyPr/>
          <a:lstStyle/>
          <a:p>
            <a:pPr eaLnBrk="1" hangingPunct="1"/>
            <a:r>
              <a:rPr lang="el-GR" sz="2800" b="1" smtClean="0"/>
              <a:t>Το Μεγάλο Σάββατο το βράδυ γίνεται η λειτουργία της Αναστάσεως. Στις 12 το βράδυ ο ιερέας ξεπροβάλλει από την ωραία Πύλη για να αναγγείλει την Ανάσταση του Χριστού ψάλλοντας το «Δεύτε λάβετε φως…» και το «Χριστός Ανέστη εκ νεκρών θανάτω θάνατον πατήσας». </a:t>
            </a:r>
          </a:p>
        </p:txBody>
      </p:sp>
      <p:pic>
        <p:nvPicPr>
          <p:cNvPr id="133123" name="Picture 7" descr="first"/>
          <p:cNvPicPr>
            <a:picLocks noGrp="1" noChangeAspect="1" noChangeArrowheads="1"/>
          </p:cNvPicPr>
          <p:nvPr>
            <p:ph type="clipArt" sz="half" idx="1"/>
          </p:nvPr>
        </p:nvPicPr>
        <p:blipFill>
          <a:blip r:embed="rId2" cstate="print"/>
          <a:srcRect/>
          <a:stretch>
            <a:fillRect/>
          </a:stretch>
        </p:blipFill>
        <p:spPr>
          <a:xfrm>
            <a:off x="0" y="1196975"/>
            <a:ext cx="4191000" cy="3889375"/>
          </a:xfrm>
          <a:noFill/>
        </p:spPr>
      </p:pic>
      <p:pic>
        <p:nvPicPr>
          <p:cNvPr id="133124" name="Picture 11" descr="animated humming bid and flowers"/>
          <p:cNvPicPr>
            <a:picLocks noChangeAspect="1" noChangeArrowheads="1" noCrop="1"/>
          </p:cNvPicPr>
          <p:nvPr/>
        </p:nvPicPr>
        <p:blipFill>
          <a:blip r:embed="rId3" cstate="print"/>
          <a:srcRect/>
          <a:stretch>
            <a:fillRect/>
          </a:stretch>
        </p:blipFill>
        <p:spPr bwMode="auto">
          <a:xfrm>
            <a:off x="0" y="26988"/>
            <a:ext cx="9144000" cy="598487"/>
          </a:xfrm>
          <a:prstGeom prst="rect">
            <a:avLst/>
          </a:prstGeom>
          <a:noFill/>
          <a:ln w="9525">
            <a:noFill/>
            <a:miter lim="800000"/>
            <a:headEnd/>
            <a:tailEnd/>
          </a:ln>
        </p:spPr>
      </p:pic>
      <p:pic>
        <p:nvPicPr>
          <p:cNvPr id="133125" name="Picture 12" descr="animated humming bid and flowers"/>
          <p:cNvPicPr>
            <a:picLocks noChangeAspect="1" noChangeArrowheads="1" noCrop="1"/>
          </p:cNvPicPr>
          <p:nvPr/>
        </p:nvPicPr>
        <p:blipFill>
          <a:blip r:embed="rId3" cstate="print"/>
          <a:srcRect/>
          <a:stretch>
            <a:fillRect/>
          </a:stretch>
        </p:blipFill>
        <p:spPr bwMode="auto">
          <a:xfrm>
            <a:off x="0" y="6337300"/>
            <a:ext cx="9144000" cy="5969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title"/>
          </p:nvPr>
        </p:nvSpPr>
        <p:spPr>
          <a:xfrm>
            <a:off x="685800" y="609600"/>
            <a:ext cx="7772400" cy="515938"/>
          </a:xfrm>
          <a:solidFill>
            <a:srgbClr val="FFFF00"/>
          </a:solidFill>
        </p:spPr>
        <p:txBody>
          <a:bodyPr>
            <a:normAutofit fontScale="90000"/>
          </a:bodyPr>
          <a:lstStyle/>
          <a:p>
            <a:pPr eaLnBrk="1" hangingPunct="1"/>
            <a:r>
              <a:rPr lang="el-GR" sz="4000" smtClean="0"/>
              <a:t>Ο ΚΑΛΟΣ ΛΟΓΟΣ</a:t>
            </a:r>
          </a:p>
        </p:txBody>
      </p:sp>
      <p:sp>
        <p:nvSpPr>
          <p:cNvPr id="134147" name="Rectangle 9"/>
          <p:cNvSpPr>
            <a:spLocks noGrp="1" noChangeArrowheads="1"/>
          </p:cNvSpPr>
          <p:nvPr>
            <p:ph type="body" sz="half" idx="2"/>
          </p:nvPr>
        </p:nvSpPr>
        <p:spPr>
          <a:xfrm>
            <a:off x="250825" y="1412875"/>
            <a:ext cx="8893175" cy="4683125"/>
          </a:xfrm>
        </p:spPr>
        <p:txBody>
          <a:bodyPr/>
          <a:lstStyle/>
          <a:p>
            <a:pPr eaLnBrk="1" hangingPunct="1">
              <a:lnSpc>
                <a:spcPct val="90000"/>
              </a:lnSpc>
            </a:pPr>
            <a:r>
              <a:rPr lang="el-GR" sz="2800" b="1" dirty="0" smtClean="0"/>
              <a:t>Μετά το Δεύτε λάβετε φως …  ακούμε τον «Καλό Λόγο», δηλαδή το τροπάριο: </a:t>
            </a:r>
          </a:p>
          <a:p>
            <a:pPr eaLnBrk="1" hangingPunct="1">
              <a:lnSpc>
                <a:spcPct val="90000"/>
              </a:lnSpc>
            </a:pPr>
            <a:r>
              <a:rPr lang="el-GR" sz="2800" b="1" dirty="0" smtClean="0"/>
              <a:t>«Την </a:t>
            </a:r>
            <a:r>
              <a:rPr lang="el-GR" sz="2800" b="1" dirty="0" err="1" smtClean="0"/>
              <a:t>ανάστασιν</a:t>
            </a:r>
            <a:r>
              <a:rPr lang="el-GR" sz="2800" b="1" dirty="0" smtClean="0"/>
              <a:t> Σου Χριστέ </a:t>
            </a:r>
            <a:r>
              <a:rPr lang="el-GR" sz="2800" b="1" dirty="0" err="1" smtClean="0"/>
              <a:t>Σωτήρ</a:t>
            </a:r>
            <a:r>
              <a:rPr lang="el-GR" sz="2800" b="1" dirty="0" smtClean="0"/>
              <a:t>, άγγελοι </a:t>
            </a:r>
            <a:r>
              <a:rPr lang="el-GR" sz="2800" b="1" dirty="0" err="1" smtClean="0"/>
              <a:t>υμνούσιν</a:t>
            </a:r>
            <a:r>
              <a:rPr lang="el-GR" sz="2800" b="1" dirty="0" smtClean="0"/>
              <a:t> εν </a:t>
            </a:r>
            <a:r>
              <a:rPr lang="el-GR" sz="2800" b="1" dirty="0" err="1" smtClean="0"/>
              <a:t>ουρανοίς</a:t>
            </a:r>
            <a:r>
              <a:rPr lang="el-GR" sz="2800" b="1" dirty="0" smtClean="0"/>
              <a:t> και ημάς τους επί γης </a:t>
            </a:r>
            <a:r>
              <a:rPr lang="el-GR" sz="2800" b="1" dirty="0" err="1" smtClean="0"/>
              <a:t>καταξίωσον</a:t>
            </a:r>
            <a:r>
              <a:rPr lang="el-GR" sz="2800" b="1" dirty="0" smtClean="0"/>
              <a:t> εν καθαρά καρδία Σε </a:t>
            </a:r>
            <a:r>
              <a:rPr lang="el-GR" sz="2800" b="1" dirty="0" err="1" smtClean="0"/>
              <a:t>δοξάζειν</a:t>
            </a:r>
            <a:r>
              <a:rPr lang="el-GR" sz="2800" b="1" dirty="0" smtClean="0"/>
              <a:t>», που σημαίνει: </a:t>
            </a:r>
          </a:p>
          <a:p>
            <a:pPr eaLnBrk="1" hangingPunct="1">
              <a:lnSpc>
                <a:spcPct val="90000"/>
              </a:lnSpc>
            </a:pPr>
            <a:r>
              <a:rPr lang="el-GR" sz="2800" b="1" dirty="0" smtClean="0"/>
              <a:t>Οι Άγγελοι, Χριστέ Σωτήρα, υμνούν  στους ουρανούς την Ανάσταση σου. Καταξίωσε και εμάς που είμαστε στη γη, να Σε δοξάζουμε με καθαρή καρδία.</a:t>
            </a:r>
          </a:p>
          <a:p>
            <a:pPr eaLnBrk="1" hangingPunct="1">
              <a:lnSpc>
                <a:spcPct val="90000"/>
              </a:lnSpc>
            </a:pPr>
            <a:r>
              <a:rPr lang="el-GR" sz="2800" b="1" dirty="0" smtClean="0">
                <a:solidFill>
                  <a:srgbClr val="0000CC"/>
                </a:solidFill>
              </a:rPr>
              <a:t>Ονομάστηκε </a:t>
            </a:r>
            <a:r>
              <a:rPr lang="el-GR" sz="2800" b="1" u="sng" dirty="0" smtClean="0">
                <a:solidFill>
                  <a:srgbClr val="0000CC"/>
                </a:solidFill>
              </a:rPr>
              <a:t>Καλός Λόγος</a:t>
            </a:r>
            <a:r>
              <a:rPr lang="el-GR" sz="2800" b="1" dirty="0" smtClean="0">
                <a:solidFill>
                  <a:srgbClr val="0000CC"/>
                </a:solidFill>
              </a:rPr>
              <a:t>, γιατί δίνει </a:t>
            </a:r>
            <a:r>
              <a:rPr lang="el-GR" sz="2800" b="1" dirty="0" err="1" smtClean="0">
                <a:solidFill>
                  <a:srgbClr val="0000CC"/>
                </a:solidFill>
              </a:rPr>
              <a:t>σ΄</a:t>
            </a:r>
            <a:r>
              <a:rPr lang="el-GR" sz="2800" b="1" dirty="0" smtClean="0">
                <a:solidFill>
                  <a:srgbClr val="0000CC"/>
                </a:solidFill>
              </a:rPr>
              <a:t> εμάς το καλό μήνυμα της Ανάστασης του Κυρίου, που προμηνύει και τη δική μας ανάσταση μετά το θάνατο.</a:t>
            </a:r>
            <a:endParaRPr lang="en-GB" sz="2800" b="1" dirty="0" smtClean="0">
              <a:solidFill>
                <a:srgbClr val="0000CC"/>
              </a:solidFill>
            </a:endParaRPr>
          </a:p>
          <a:p>
            <a:pPr eaLnBrk="1" hangingPunct="1">
              <a:lnSpc>
                <a:spcPct val="90000"/>
              </a:lnSpc>
            </a:pPr>
            <a:endParaRPr lang="el-GR" sz="2800" dirty="0" smtClean="0"/>
          </a:p>
        </p:txBody>
      </p:sp>
      <p:pic>
        <p:nvPicPr>
          <p:cNvPr id="134148" name="Picture 10" descr="animated humming bid and flowers"/>
          <p:cNvPicPr>
            <a:picLocks noChangeAspect="1" noChangeArrowheads="1" noCrop="1"/>
          </p:cNvPicPr>
          <p:nvPr/>
        </p:nvPicPr>
        <p:blipFill>
          <a:blip r:embed="rId2" cstate="print"/>
          <a:srcRect/>
          <a:stretch>
            <a:fillRect/>
          </a:stretch>
        </p:blipFill>
        <p:spPr bwMode="auto">
          <a:xfrm>
            <a:off x="0" y="26988"/>
            <a:ext cx="9144000" cy="598487"/>
          </a:xfrm>
          <a:prstGeom prst="rect">
            <a:avLst/>
          </a:prstGeom>
          <a:noFill/>
          <a:ln w="9525">
            <a:noFill/>
            <a:miter lim="800000"/>
            <a:headEnd/>
            <a:tailEnd/>
          </a:ln>
        </p:spPr>
      </p:pic>
      <p:pic>
        <p:nvPicPr>
          <p:cNvPr id="134149" name="Picture 11" descr="animated humming bid and flowers"/>
          <p:cNvPicPr>
            <a:picLocks noChangeAspect="1" noChangeArrowheads="1" noCrop="1"/>
          </p:cNvPicPr>
          <p:nvPr/>
        </p:nvPicPr>
        <p:blipFill>
          <a:blip r:embed="rId2" cstate="print"/>
          <a:srcRect/>
          <a:stretch>
            <a:fillRect/>
          </a:stretch>
        </p:blipFill>
        <p:spPr bwMode="auto">
          <a:xfrm>
            <a:off x="0" y="6337300"/>
            <a:ext cx="9144000" cy="596900"/>
          </a:xfrm>
          <a:prstGeom prst="rect">
            <a:avLst/>
          </a:prstGeom>
          <a:noFill/>
          <a:ln w="9525">
            <a:noFill/>
            <a:miter lim="800000"/>
            <a:headEnd/>
            <a:tailEnd/>
          </a:ln>
        </p:spPr>
      </p:pic>
      <p:pic>
        <p:nvPicPr>
          <p:cNvPr id="134150" name="Picture 14" descr="movingpaintbrush"/>
          <p:cNvPicPr>
            <a:picLocks noGrp="1" noChangeAspect="1" noChangeArrowheads="1" noCrop="1"/>
          </p:cNvPicPr>
          <p:nvPr>
            <p:ph sz="half" idx="1"/>
          </p:nvPr>
        </p:nvPicPr>
        <p:blipFill>
          <a:blip r:embed="rId3" cstate="print"/>
          <a:srcRect/>
          <a:stretch>
            <a:fillRect/>
          </a:stretch>
        </p:blipFill>
        <p:spPr>
          <a:xfrm>
            <a:off x="1547813" y="549275"/>
            <a:ext cx="6911975" cy="749300"/>
          </a:xfr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6"/>
          <p:cNvSpPr>
            <a:spLocks noGrp="1" noChangeArrowheads="1"/>
          </p:cNvSpPr>
          <p:nvPr>
            <p:ph type="body" sz="half" idx="2"/>
          </p:nvPr>
        </p:nvSpPr>
        <p:spPr>
          <a:xfrm>
            <a:off x="3132138" y="1268413"/>
            <a:ext cx="5326062" cy="4827587"/>
          </a:xfrm>
        </p:spPr>
        <p:txBody>
          <a:bodyPr/>
          <a:lstStyle/>
          <a:p>
            <a:pPr eaLnBrk="1" hangingPunct="1"/>
            <a:r>
              <a:rPr lang="el-GR" sz="2800" smtClean="0"/>
              <a:t>Η λειτουργία της Αναστάσεως τελειώνει γύρω στις τρεις μετά τα μεσάνυχτα. </a:t>
            </a:r>
          </a:p>
          <a:p>
            <a:pPr eaLnBrk="1" hangingPunct="1"/>
            <a:r>
              <a:rPr lang="el-GR" sz="2800" smtClean="0"/>
              <a:t>Σε ορισμένες εκκλησίες , μετά το τέλος της λειτουργίας ο ιερέας προσφέρει φλαούνα και κόκκινο αυγό. Πολλοί πιστοί παίρνουν το Άγιο Φως και το μεταφέρουν στα σπίτια τους για ευλογία.</a:t>
            </a:r>
          </a:p>
        </p:txBody>
      </p:sp>
      <p:pic>
        <p:nvPicPr>
          <p:cNvPr id="135171" name="Picture 7" descr="animated humming bid and flowers"/>
          <p:cNvPicPr>
            <a:picLocks noChangeAspect="1" noChangeArrowheads="1" noCrop="1"/>
          </p:cNvPicPr>
          <p:nvPr/>
        </p:nvPicPr>
        <p:blipFill>
          <a:blip r:embed="rId2" cstate="print"/>
          <a:srcRect/>
          <a:stretch>
            <a:fillRect/>
          </a:stretch>
        </p:blipFill>
        <p:spPr bwMode="auto">
          <a:xfrm>
            <a:off x="0" y="26988"/>
            <a:ext cx="9144000" cy="598487"/>
          </a:xfrm>
          <a:prstGeom prst="rect">
            <a:avLst/>
          </a:prstGeom>
          <a:noFill/>
          <a:ln w="9525">
            <a:noFill/>
            <a:miter lim="800000"/>
            <a:headEnd/>
            <a:tailEnd/>
          </a:ln>
        </p:spPr>
      </p:pic>
      <p:pic>
        <p:nvPicPr>
          <p:cNvPr id="135172" name="Picture 8" descr="animated humming bid and flowers"/>
          <p:cNvPicPr>
            <a:picLocks noChangeAspect="1" noChangeArrowheads="1" noCrop="1"/>
          </p:cNvPicPr>
          <p:nvPr/>
        </p:nvPicPr>
        <p:blipFill>
          <a:blip r:embed="rId2" cstate="print"/>
          <a:srcRect/>
          <a:stretch>
            <a:fillRect/>
          </a:stretch>
        </p:blipFill>
        <p:spPr bwMode="auto">
          <a:xfrm>
            <a:off x="0" y="6337300"/>
            <a:ext cx="9144000" cy="596900"/>
          </a:xfrm>
          <a:prstGeom prst="rect">
            <a:avLst/>
          </a:prstGeom>
          <a:noFill/>
          <a:ln w="9525">
            <a:noFill/>
            <a:miter lim="800000"/>
            <a:headEnd/>
            <a:tailEnd/>
          </a:ln>
        </p:spPr>
      </p:pic>
      <p:pic>
        <p:nvPicPr>
          <p:cNvPr id="135173" name="Picture 9" descr="resurrection_of_jesus"/>
          <p:cNvPicPr>
            <a:picLocks noGrp="1" noChangeAspect="1" noChangeArrowheads="1"/>
          </p:cNvPicPr>
          <p:nvPr>
            <p:ph sz="half" idx="1"/>
          </p:nvPr>
        </p:nvPicPr>
        <p:blipFill>
          <a:blip r:embed="rId3" cstate="print"/>
          <a:srcRect/>
          <a:stretch>
            <a:fillRect/>
          </a:stretch>
        </p:blipFill>
        <p:spPr>
          <a:xfrm>
            <a:off x="0" y="1341438"/>
            <a:ext cx="3146425" cy="4249737"/>
          </a:xfr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TotalTime>
  <Words>577</Words>
  <Application>Microsoft Office PowerPoint</Application>
  <PresentationFormat>On-screen Show (4:3)</PresentationFormat>
  <Paragraphs>28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ΠΑΣΧΑ</vt:lpstr>
      <vt:lpstr>Slide 2</vt:lpstr>
      <vt:lpstr>ΜΕΓΑΛΟ ΣΑΒΒΑΤΟ</vt:lpstr>
      <vt:lpstr>Slide 4</vt:lpstr>
      <vt:lpstr>Τι γίνεται το Μεγάλο Σάββατο στην εκκλησία</vt:lpstr>
      <vt:lpstr>Slide 6</vt:lpstr>
      <vt:lpstr>Slide 7</vt:lpstr>
      <vt:lpstr>Ο ΚΑΛΟΣ ΛΟΓΟΣ</vt:lpstr>
      <vt:lpstr>Slide 9</vt:lpstr>
      <vt:lpstr>ΤΟ ΑΓΙΟ ΦΩΣ</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ΠΑΣΧΑ</dc:title>
  <dc:creator>Kypros</dc:creator>
  <cp:lastModifiedBy>Kypros</cp:lastModifiedBy>
  <cp:revision>37</cp:revision>
  <dcterms:created xsi:type="dcterms:W3CDTF">2020-04-11T16:51:23Z</dcterms:created>
  <dcterms:modified xsi:type="dcterms:W3CDTF">2020-04-12T09:05:46Z</dcterms:modified>
</cp:coreProperties>
</file>