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91" r:id="rId3"/>
    <p:sldId id="292" r:id="rId4"/>
    <p:sldId id="293" r:id="rId5"/>
    <p:sldId id="294" r:id="rId6"/>
    <p:sldId id="295" r:id="rId7"/>
    <p:sldId id="296" r:id="rId8"/>
    <p:sldId id="297" r:id="rId9"/>
    <p:sldId id="298" r:id="rId10"/>
    <p:sldId id="299" r:id="rId11"/>
    <p:sldId id="30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11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ClipArt Placeholder 2"/>
          <p:cNvSpPr>
            <a:spLocks noGrp="1"/>
          </p:cNvSpPr>
          <p:nvPr>
            <p:ph type="clipArt" sz="half" idx="1"/>
          </p:nvPr>
        </p:nvSpPr>
        <p:spPr>
          <a:xfrm>
            <a:off x="685800" y="1981200"/>
            <a:ext cx="3810000" cy="4114800"/>
          </a:xfrm>
        </p:spPr>
        <p:txBody>
          <a:bodyPr/>
          <a:lstStyle/>
          <a:p>
            <a:pPr lvl="0"/>
            <a:endParaRPr lang="en-GB" noProof="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
        <p:nvSpPr>
          <p:cNvPr id="7" name="Rectangle 8"/>
          <p:cNvSpPr>
            <a:spLocks noGrp="1" noChangeArrowheads="1"/>
          </p:cNvSpPr>
          <p:nvPr>
            <p:ph type="sldNum" sz="quarter" idx="12"/>
          </p:nvPr>
        </p:nvSpPr>
        <p:spPr>
          <a:ln/>
        </p:spPr>
        <p:txBody>
          <a:bodyPr/>
          <a:lstStyle>
            <a:lvl1pPr>
              <a:defRPr/>
            </a:lvl1pPr>
          </a:lstStyle>
          <a:p>
            <a:fld id="{76E5CB4B-BCFD-4B3D-86EA-A911EA8ABEA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B70C53-7BBD-48E3-B17A-4AEE74575ED4}" type="datetimeFigureOut">
              <a:rPr lang="en-GB" smtClean="0"/>
              <a:pPr/>
              <a:t>12/04/2020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649F88-B478-4F06-B042-1AB77B74588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70C53-7BBD-48E3-B17A-4AEE74575ED4}" type="datetimeFigureOut">
              <a:rPr lang="en-GB" smtClean="0"/>
              <a:pPr/>
              <a:t>12/04/2020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49F88-B478-4F06-B042-1AB77B74588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reeanimations.iwarp.com/flwerline.zip" TargetMode="External"/><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www.freeanimations.iwarp.com/blugrnline.zip" TargetMode="External"/><Relationship Id="rId2" Type="http://schemas.openxmlformats.org/officeDocument/2006/relationships/image" Target="../media/image3.jpeg"/><Relationship Id="rId1" Type="http://schemas.openxmlformats.org/officeDocument/2006/relationships/slideLayout" Target="../slideLayouts/slideLayout12.xml"/><Relationship Id="rId5" Type="http://schemas.openxmlformats.org/officeDocument/2006/relationships/image" Target="../media/image5.gif"/><Relationship Id="rId4" Type="http://schemas.openxmlformats.org/officeDocument/2006/relationships/image" Target="../media/image4.gif"/></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www.freeanimations.iwarp.com/blugrnline.zip" TargetMode="External"/><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www.freeanimations.iwarp.com/blugrnline.zip" TargetMode="Externa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www.freeanimations.iwarp.com/blugrnline.zip" TargetMode="External"/><Relationship Id="rId1" Type="http://schemas.openxmlformats.org/officeDocument/2006/relationships/slideLayout" Target="../slideLayouts/slideLayout1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www.freeanimations.iwarp.com/blugrnline.zip" TargetMode="External"/><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www.freeanimations.iwarp.com/blugrnline.zip" TargetMode="External"/><Relationship Id="rId1" Type="http://schemas.openxmlformats.org/officeDocument/2006/relationships/slideLayout" Target="../slideLayouts/slideLayout1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hyperlink" Target="http://www.freeanimations.iwarp.com/blugrnline.zip" TargetMode="External"/><Relationship Id="rId2" Type="http://schemas.openxmlformats.org/officeDocument/2006/relationships/image" Target="../media/image11.jpeg"/><Relationship Id="rId1" Type="http://schemas.openxmlformats.org/officeDocument/2006/relationships/slideLayout" Target="../slideLayouts/slideLayout12.xml"/><Relationship Id="rId4" Type="http://schemas.openxmlformats.org/officeDocument/2006/relationships/image" Target="../media/image4.gif"/></Relationships>
</file>

<file path=ppt/slides/_rels/slide9.xml.rels><?xml version="1.0" encoding="UTF-8" standalone="yes"?>
<Relationships xmlns="http://schemas.openxmlformats.org/package/2006/relationships"><Relationship Id="rId3" Type="http://schemas.openxmlformats.org/officeDocument/2006/relationships/hyperlink" Target="http://www.freeanimations.iwarp.com/blugrnline.zip" TargetMode="External"/><Relationship Id="rId2" Type="http://schemas.openxmlformats.org/officeDocument/2006/relationships/image" Target="../media/image12.jpeg"/><Relationship Id="rId1" Type="http://schemas.openxmlformats.org/officeDocument/2006/relationships/slideLayout" Target="../slideLayouts/slideLayout12.xml"/><Relationship Id="rId4"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0"/>
            <a:ext cx="7772400" cy="1143000"/>
          </a:xfrm>
        </p:spPr>
        <p:txBody>
          <a:bodyPr/>
          <a:lstStyle/>
          <a:p>
            <a:pPr eaLnBrk="1" hangingPunct="1"/>
            <a:r>
              <a:rPr lang="el-GR" smtClean="0"/>
              <a:t>ΠΑΣΧΑ</a:t>
            </a:r>
            <a:endParaRPr lang="en-GB" smtClean="0"/>
          </a:p>
        </p:txBody>
      </p:sp>
      <p:sp>
        <p:nvSpPr>
          <p:cNvPr id="4099" name="Rectangle 4"/>
          <p:cNvSpPr>
            <a:spLocks noGrp="1" noChangeArrowheads="1"/>
          </p:cNvSpPr>
          <p:nvPr>
            <p:ph type="body" sz="half" idx="2"/>
          </p:nvPr>
        </p:nvSpPr>
        <p:spPr>
          <a:xfrm>
            <a:off x="4648200" y="4572000"/>
            <a:ext cx="2743200" cy="1524000"/>
          </a:xfrm>
        </p:spPr>
        <p:txBody>
          <a:bodyPr/>
          <a:lstStyle/>
          <a:p>
            <a:pPr eaLnBrk="1" hangingPunct="1"/>
            <a:endParaRPr lang="el-GR" sz="2800" smtClean="0"/>
          </a:p>
        </p:txBody>
      </p:sp>
      <p:sp>
        <p:nvSpPr>
          <p:cNvPr id="4100" name="WordArt 5"/>
          <p:cNvSpPr>
            <a:spLocks noChangeArrowheads="1" noChangeShapeType="1" noTextEdit="1"/>
          </p:cNvSpPr>
          <p:nvPr/>
        </p:nvSpPr>
        <p:spPr bwMode="auto">
          <a:xfrm>
            <a:off x="2024063" y="1346200"/>
            <a:ext cx="5095875" cy="647700"/>
          </a:xfrm>
          <a:prstGeom prst="rect">
            <a:avLst/>
          </a:prstGeom>
        </p:spPr>
        <p:txBody>
          <a:bodyPr spcFirstLastPara="1" wrap="none" fromWordArt="1">
            <a:prstTxWarp prst="textArchUp">
              <a:avLst>
                <a:gd name="adj" fmla="val 10800004"/>
              </a:avLst>
            </a:prstTxWarp>
          </a:bodyPr>
          <a:lstStyle/>
          <a:p>
            <a:pPr algn="ctr"/>
            <a:r>
              <a:rPr lang="el-GR" sz="3600" kern="10">
                <a:ln w="9525">
                  <a:solidFill>
                    <a:srgbClr val="000000"/>
                  </a:solidFill>
                  <a:round/>
                  <a:headEnd/>
                  <a:tailEnd/>
                </a:ln>
                <a:solidFill>
                  <a:srgbClr val="000000"/>
                </a:solidFill>
                <a:latin typeface="Arial Black"/>
              </a:rPr>
              <a:t>Η ΑΓΙΑ ΚΑΙ ΜΕΓΑΛΗ</a:t>
            </a:r>
            <a:endParaRPr lang="en-GB" sz="3600" kern="10">
              <a:ln w="9525">
                <a:solidFill>
                  <a:srgbClr val="000000"/>
                </a:solidFill>
                <a:round/>
                <a:headEnd/>
                <a:tailEnd/>
              </a:ln>
              <a:solidFill>
                <a:srgbClr val="000000"/>
              </a:solidFill>
              <a:latin typeface="Arial Black"/>
            </a:endParaRPr>
          </a:p>
        </p:txBody>
      </p:sp>
      <p:sp>
        <p:nvSpPr>
          <p:cNvPr id="4101" name="WordArt 6"/>
          <p:cNvSpPr>
            <a:spLocks noChangeArrowheads="1" noChangeShapeType="1" noTextEdit="1"/>
          </p:cNvSpPr>
          <p:nvPr/>
        </p:nvSpPr>
        <p:spPr bwMode="auto">
          <a:xfrm>
            <a:off x="1633538" y="1955800"/>
            <a:ext cx="6181725" cy="647700"/>
          </a:xfrm>
          <a:prstGeom prst="rect">
            <a:avLst/>
          </a:prstGeom>
        </p:spPr>
        <p:txBody>
          <a:bodyPr wrap="none" fromWordArt="1">
            <a:prstTxWarp prst="textPlain">
              <a:avLst>
                <a:gd name="adj" fmla="val 50000"/>
              </a:avLst>
            </a:prstTxWarp>
          </a:bodyPr>
          <a:lstStyle/>
          <a:p>
            <a:pPr algn="ctr"/>
            <a:r>
              <a:rPr lang="el-GR"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Black"/>
              </a:rPr>
              <a:t>ΕΒΔΟΜΑΔΑ ΤΩΝ ΠΑΘΩΝ</a:t>
            </a:r>
            <a:endParaRPr lang="en-GB"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Black"/>
            </a:endParaRPr>
          </a:p>
        </p:txBody>
      </p:sp>
      <p:sp>
        <p:nvSpPr>
          <p:cNvPr id="4102" name="WordArt 7"/>
          <p:cNvSpPr>
            <a:spLocks noChangeArrowheads="1" noChangeShapeType="1" noTextEdit="1"/>
          </p:cNvSpPr>
          <p:nvPr/>
        </p:nvSpPr>
        <p:spPr bwMode="auto">
          <a:xfrm>
            <a:off x="2133600" y="2794000"/>
            <a:ext cx="4876800" cy="622300"/>
          </a:xfrm>
          <a:prstGeom prst="rect">
            <a:avLst/>
          </a:prstGeom>
        </p:spPr>
        <p:txBody>
          <a:bodyPr wrap="none" fromWordArt="1">
            <a:prstTxWarp prst="textCanDown">
              <a:avLst>
                <a:gd name="adj" fmla="val 33333"/>
              </a:avLst>
            </a:prstTxWarp>
          </a:bodyPr>
          <a:lstStyle/>
          <a:p>
            <a:pPr algn="ctr"/>
            <a:r>
              <a:rPr lang="el-GR" sz="3600" b="1" kern="10">
                <a:ln w="9525">
                  <a:solidFill>
                    <a:srgbClr val="000000"/>
                  </a:solidFill>
                  <a:round/>
                  <a:headEnd/>
                  <a:tailEnd/>
                </a:ln>
                <a:solidFill>
                  <a:srgbClr val="000000"/>
                </a:solidFill>
                <a:latin typeface="Arial"/>
                <a:cs typeface="Arial"/>
              </a:rPr>
              <a:t>ΤΟΥ ΧΡΙΣΤΟΥ</a:t>
            </a:r>
            <a:endParaRPr lang="en-GB" sz="3600" b="1" kern="10">
              <a:ln w="9525">
                <a:solidFill>
                  <a:srgbClr val="000000"/>
                </a:solidFill>
                <a:round/>
                <a:headEnd/>
                <a:tailEnd/>
              </a:ln>
              <a:solidFill>
                <a:srgbClr val="000000"/>
              </a:solidFill>
              <a:latin typeface="Arial"/>
              <a:cs typeface="Arial"/>
            </a:endParaRPr>
          </a:p>
        </p:txBody>
      </p:sp>
      <p:pic>
        <p:nvPicPr>
          <p:cNvPr id="4103" name="Picture 10" descr="Pascha08-01"/>
          <p:cNvPicPr>
            <a:picLocks noGrp="1" noChangeAspect="1" noChangeArrowheads="1"/>
          </p:cNvPicPr>
          <p:nvPr>
            <p:ph type="clipArt" sz="half" idx="1"/>
          </p:nvPr>
        </p:nvPicPr>
        <p:blipFill>
          <a:blip r:embed="rId2" cstate="print"/>
          <a:srcRect/>
          <a:stretch>
            <a:fillRect/>
          </a:stretch>
        </p:blipFill>
        <p:spPr>
          <a:xfrm>
            <a:off x="2895600" y="3568700"/>
            <a:ext cx="3505200" cy="2944813"/>
          </a:xfrm>
          <a:noFill/>
        </p:spPr>
      </p:pic>
      <p:pic>
        <p:nvPicPr>
          <p:cNvPr id="4104" name="Picture 11" descr="flwerline">
            <a:hlinkClick r:id="rId3"/>
          </p:cNvPr>
          <p:cNvPicPr>
            <a:picLocks noChangeAspect="1" noChangeArrowheads="1" noCrop="1"/>
          </p:cNvPicPr>
          <p:nvPr/>
        </p:nvPicPr>
        <p:blipFill>
          <a:blip r:embed="rId4" cstate="print"/>
          <a:srcRect/>
          <a:stretch>
            <a:fillRect/>
          </a:stretch>
        </p:blipFill>
        <p:spPr bwMode="auto">
          <a:xfrm>
            <a:off x="241300" y="0"/>
            <a:ext cx="8672513" cy="260350"/>
          </a:xfrm>
          <a:prstGeom prst="rect">
            <a:avLst/>
          </a:prstGeom>
          <a:noFill/>
          <a:ln w="9525">
            <a:noFill/>
            <a:miter lim="800000"/>
            <a:headEnd/>
            <a:tailEnd/>
          </a:ln>
        </p:spPr>
      </p:pic>
      <p:pic>
        <p:nvPicPr>
          <p:cNvPr id="4105" name="Picture 12" descr="flwerline">
            <a:hlinkClick r:id="rId3"/>
          </p:cNvPr>
          <p:cNvPicPr>
            <a:picLocks noChangeAspect="1" noChangeArrowheads="1" noCrop="1"/>
          </p:cNvPicPr>
          <p:nvPr/>
        </p:nvPicPr>
        <p:blipFill>
          <a:blip r:embed="rId4" cstate="print"/>
          <a:srcRect/>
          <a:stretch>
            <a:fillRect/>
          </a:stretch>
        </p:blipFill>
        <p:spPr bwMode="auto">
          <a:xfrm>
            <a:off x="279400" y="6597650"/>
            <a:ext cx="8672513" cy="2603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304800"/>
            <a:ext cx="3581400" cy="1447800"/>
          </a:xfrm>
        </p:spPr>
        <p:txBody>
          <a:bodyPr>
            <a:normAutofit fontScale="90000"/>
          </a:bodyPr>
          <a:lstStyle/>
          <a:p>
            <a:pPr eaLnBrk="1" hangingPunct="1"/>
            <a:r>
              <a:rPr lang="el-GR" sz="3600" smtClean="0"/>
              <a:t>Μεγάλη Τετάρτη απόγευμα στην εκκλησία</a:t>
            </a:r>
            <a:endParaRPr lang="en-GB" sz="3600" smtClean="0"/>
          </a:p>
        </p:txBody>
      </p:sp>
      <p:sp>
        <p:nvSpPr>
          <p:cNvPr id="55299" name="Rectangle 4"/>
          <p:cNvSpPr>
            <a:spLocks noGrp="1" noChangeArrowheads="1"/>
          </p:cNvSpPr>
          <p:nvPr>
            <p:ph type="body" sz="half" idx="2"/>
          </p:nvPr>
        </p:nvSpPr>
        <p:spPr>
          <a:xfrm>
            <a:off x="4648200" y="533400"/>
            <a:ext cx="4114800" cy="6324600"/>
          </a:xfrm>
        </p:spPr>
        <p:txBody>
          <a:bodyPr/>
          <a:lstStyle/>
          <a:p>
            <a:pPr eaLnBrk="1" hangingPunct="1"/>
            <a:r>
              <a:rPr lang="el-GR" sz="2800" b="1" smtClean="0"/>
              <a:t>Τη Μεγάλη Τετάρτη στις εκκλησίες μας τελείται το μυστήριο του Αγίου Ευχελαίου. Κατά τη διάρκειά του διαβάζονται επτά ευαγγέλια και επτά ευχές. Ευλογείται έτσι το λάδι με το οποίο ο ιερέας σταυρώνει τους πιστούς στο μέτωπο για να πάρουν ευλογία και να θεραπευτούν από τις αρρώστιες.</a:t>
            </a:r>
            <a:endParaRPr lang="en-GB" sz="2800" b="1" smtClean="0"/>
          </a:p>
        </p:txBody>
      </p:sp>
      <p:pic>
        <p:nvPicPr>
          <p:cNvPr id="55300" name="Picture 7" descr="EYXELEO1"/>
          <p:cNvPicPr>
            <a:picLocks noGrp="1" noChangeAspect="1" noChangeArrowheads="1"/>
          </p:cNvPicPr>
          <p:nvPr>
            <p:ph type="clipArt" sz="half" idx="1"/>
          </p:nvPr>
        </p:nvPicPr>
        <p:blipFill>
          <a:blip r:embed="rId2" cstate="print"/>
          <a:srcRect/>
          <a:stretch>
            <a:fillRect/>
          </a:stretch>
        </p:blipFill>
        <p:spPr>
          <a:xfrm>
            <a:off x="685800" y="2673350"/>
            <a:ext cx="3810000" cy="2728913"/>
          </a:xfrm>
          <a:noFill/>
        </p:spPr>
      </p:pic>
      <p:pic>
        <p:nvPicPr>
          <p:cNvPr id="55301" name="Picture 10" descr="christian"/>
          <p:cNvPicPr>
            <a:picLocks noChangeAspect="1" noChangeArrowheads="1" noCrop="1"/>
          </p:cNvPicPr>
          <p:nvPr/>
        </p:nvPicPr>
        <p:blipFill>
          <a:blip r:embed="rId3" cstate="print"/>
          <a:srcRect/>
          <a:stretch>
            <a:fillRect/>
          </a:stretch>
        </p:blipFill>
        <p:spPr bwMode="auto">
          <a:xfrm>
            <a:off x="207963" y="6605588"/>
            <a:ext cx="8742362" cy="287337"/>
          </a:xfrm>
          <a:prstGeom prst="rect">
            <a:avLst/>
          </a:prstGeom>
          <a:noFill/>
          <a:ln w="9525">
            <a:noFill/>
            <a:miter lim="800000"/>
            <a:headEnd/>
            <a:tailEnd/>
          </a:ln>
        </p:spPr>
      </p:pic>
      <p:pic>
        <p:nvPicPr>
          <p:cNvPr id="55302" name="Picture 11" descr="christian"/>
          <p:cNvPicPr>
            <a:picLocks noChangeAspect="1" noChangeArrowheads="1" noCrop="1"/>
          </p:cNvPicPr>
          <p:nvPr/>
        </p:nvPicPr>
        <p:blipFill>
          <a:blip r:embed="rId3" cstate="print"/>
          <a:srcRect/>
          <a:stretch>
            <a:fillRect/>
          </a:stretch>
        </p:blipFill>
        <p:spPr bwMode="auto">
          <a:xfrm>
            <a:off x="198438" y="0"/>
            <a:ext cx="8742362" cy="28733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381000" y="381000"/>
            <a:ext cx="5181600" cy="609600"/>
          </a:xfrm>
        </p:spPr>
        <p:txBody>
          <a:bodyPr>
            <a:normAutofit fontScale="90000"/>
          </a:bodyPr>
          <a:lstStyle/>
          <a:p>
            <a:pPr eaLnBrk="1" hangingPunct="1"/>
            <a:r>
              <a:rPr lang="el-GR" sz="3600" smtClean="0"/>
              <a:t>Μεγάλη Τετάρτη βράδυ στην εκκλησία</a:t>
            </a:r>
            <a:endParaRPr lang="en-GB" sz="3600" smtClean="0"/>
          </a:p>
        </p:txBody>
      </p:sp>
      <p:sp>
        <p:nvSpPr>
          <p:cNvPr id="56323" name="Rectangle 4"/>
          <p:cNvSpPr>
            <a:spLocks noGrp="1" noChangeArrowheads="1"/>
          </p:cNvSpPr>
          <p:nvPr>
            <p:ph type="body" sz="half" idx="2"/>
          </p:nvPr>
        </p:nvSpPr>
        <p:spPr>
          <a:xfrm>
            <a:off x="5943600" y="620688"/>
            <a:ext cx="3200400" cy="5943600"/>
          </a:xfrm>
        </p:spPr>
        <p:txBody>
          <a:bodyPr/>
          <a:lstStyle/>
          <a:p>
            <a:pPr eaLnBrk="1" hangingPunct="1"/>
            <a:r>
              <a:rPr lang="el-GR" sz="2800" b="1" dirty="0" smtClean="0"/>
              <a:t>Η Μεγάλη Τετάρτη είναι η ημέρα του Αγίου μύρου. </a:t>
            </a:r>
          </a:p>
          <a:p>
            <a:pPr eaLnBrk="1" hangingPunct="1"/>
            <a:r>
              <a:rPr lang="el-GR" sz="2800" b="1" dirty="0" smtClean="0"/>
              <a:t>Στην εκκλησία θυμούμαστε το  Χριστό που έπλυνε τα πόδια των δώδεκα μαθητών του δείχνοντας στους μαθητές του την ΤΑΠΕΙΝΩΣΗ.</a:t>
            </a:r>
            <a:endParaRPr lang="en-GB" sz="2800" b="1" dirty="0" smtClean="0"/>
          </a:p>
        </p:txBody>
      </p:sp>
      <p:pic>
        <p:nvPicPr>
          <p:cNvPr id="56324" name="Picture 6" descr="image089"/>
          <p:cNvPicPr>
            <a:picLocks noChangeAspect="1" noChangeArrowheads="1"/>
          </p:cNvPicPr>
          <p:nvPr/>
        </p:nvPicPr>
        <p:blipFill>
          <a:blip r:embed="rId2" cstate="print"/>
          <a:srcRect/>
          <a:stretch>
            <a:fillRect/>
          </a:stretch>
        </p:blipFill>
        <p:spPr bwMode="auto">
          <a:xfrm>
            <a:off x="304800" y="1168400"/>
            <a:ext cx="5635625" cy="5508625"/>
          </a:xfrm>
          <a:prstGeom prst="rect">
            <a:avLst/>
          </a:prstGeom>
          <a:noFill/>
          <a:ln w="9525">
            <a:noFill/>
            <a:miter lim="800000"/>
            <a:headEnd/>
            <a:tailEnd/>
          </a:ln>
        </p:spPr>
      </p:pic>
      <p:pic>
        <p:nvPicPr>
          <p:cNvPr id="56325" name="Picture 7" descr="christian"/>
          <p:cNvPicPr>
            <a:picLocks noChangeAspect="1" noChangeArrowheads="1" noCrop="1"/>
          </p:cNvPicPr>
          <p:nvPr/>
        </p:nvPicPr>
        <p:blipFill>
          <a:blip r:embed="rId3" cstate="print"/>
          <a:srcRect/>
          <a:stretch>
            <a:fillRect/>
          </a:stretch>
        </p:blipFill>
        <p:spPr bwMode="auto">
          <a:xfrm>
            <a:off x="207963" y="6605588"/>
            <a:ext cx="8742362" cy="287337"/>
          </a:xfrm>
          <a:prstGeom prst="rect">
            <a:avLst/>
          </a:prstGeom>
          <a:noFill/>
          <a:ln w="9525">
            <a:noFill/>
            <a:miter lim="800000"/>
            <a:headEnd/>
            <a:tailEnd/>
          </a:ln>
        </p:spPr>
      </p:pic>
      <p:pic>
        <p:nvPicPr>
          <p:cNvPr id="56326" name="Picture 8" descr="christian"/>
          <p:cNvPicPr>
            <a:picLocks noChangeAspect="1" noChangeArrowheads="1" noCrop="1"/>
          </p:cNvPicPr>
          <p:nvPr/>
        </p:nvPicPr>
        <p:blipFill>
          <a:blip r:embed="rId3" cstate="print"/>
          <a:srcRect/>
          <a:stretch>
            <a:fillRect/>
          </a:stretch>
        </p:blipFill>
        <p:spPr bwMode="auto">
          <a:xfrm>
            <a:off x="198438" y="0"/>
            <a:ext cx="8697912" cy="28733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l-GR" smtClean="0"/>
              <a:t>ΜΕΓΑΛΗ ΤΕΤΑΡΤΗ</a:t>
            </a:r>
            <a:endParaRPr lang="en-GB" smtClean="0"/>
          </a:p>
        </p:txBody>
      </p:sp>
      <p:sp>
        <p:nvSpPr>
          <p:cNvPr id="47107" name="Rectangle 4"/>
          <p:cNvSpPr>
            <a:spLocks noGrp="1" noChangeArrowheads="1"/>
          </p:cNvSpPr>
          <p:nvPr>
            <p:ph type="body" sz="half" idx="2"/>
          </p:nvPr>
        </p:nvSpPr>
        <p:spPr/>
        <p:txBody>
          <a:bodyPr/>
          <a:lstStyle/>
          <a:p>
            <a:pPr eaLnBrk="1" hangingPunct="1">
              <a:lnSpc>
                <a:spcPct val="90000"/>
              </a:lnSpc>
            </a:pPr>
            <a:r>
              <a:rPr lang="el-GR" smtClean="0"/>
              <a:t>Τη Μεγάλη Τετάρτη θυμούμαστε το Χριστό που έπλυνε τα πόδια των μαθητών του δείχνοντάς τους την πραγματική </a:t>
            </a:r>
            <a:endParaRPr lang="en-US" sz="2400" smtClean="0"/>
          </a:p>
          <a:p>
            <a:pPr algn="ctr" eaLnBrk="1" hangingPunct="1">
              <a:lnSpc>
                <a:spcPct val="90000"/>
              </a:lnSpc>
              <a:buFontTx/>
              <a:buNone/>
            </a:pPr>
            <a:r>
              <a:rPr lang="el-GR" sz="2400" smtClean="0"/>
              <a:t> </a:t>
            </a:r>
            <a:r>
              <a:rPr lang="el-GR" sz="2800" b="1" smtClean="0"/>
              <a:t>Τ Α Π Ε Ι Ν Ω Σ Η</a:t>
            </a:r>
          </a:p>
          <a:p>
            <a:pPr eaLnBrk="1" hangingPunct="1">
              <a:lnSpc>
                <a:spcPct val="90000"/>
              </a:lnSpc>
            </a:pPr>
            <a:endParaRPr lang="en-GB" sz="2800" smtClean="0"/>
          </a:p>
        </p:txBody>
      </p:sp>
      <p:pic>
        <p:nvPicPr>
          <p:cNvPr id="47108" name="Picture 5" descr="Picture19 [640x480]"/>
          <p:cNvPicPr>
            <a:picLocks noGrp="1" noChangeAspect="1" noChangeArrowheads="1"/>
          </p:cNvPicPr>
          <p:nvPr>
            <p:ph type="clipArt" sz="half" idx="1"/>
          </p:nvPr>
        </p:nvPicPr>
        <p:blipFill>
          <a:blip r:embed="rId2" cstate="print"/>
          <a:srcRect/>
          <a:stretch>
            <a:fillRect/>
          </a:stretch>
        </p:blipFill>
        <p:spPr>
          <a:xfrm>
            <a:off x="1035050" y="1981200"/>
            <a:ext cx="3111500" cy="4114800"/>
          </a:xfrm>
          <a:noFill/>
        </p:spPr>
      </p:pic>
      <p:pic>
        <p:nvPicPr>
          <p:cNvPr id="47109" name="Picture 6" descr="blugrnline">
            <a:hlinkClick r:id="rId3"/>
          </p:cNvPr>
          <p:cNvPicPr>
            <a:picLocks noChangeAspect="1" noChangeArrowheads="1" noCrop="1"/>
          </p:cNvPicPr>
          <p:nvPr/>
        </p:nvPicPr>
        <p:blipFill>
          <a:blip r:embed="rId4" cstate="print"/>
          <a:srcRect/>
          <a:stretch>
            <a:fillRect/>
          </a:stretch>
        </p:blipFill>
        <p:spPr bwMode="auto">
          <a:xfrm>
            <a:off x="254000" y="0"/>
            <a:ext cx="8672513" cy="87313"/>
          </a:xfrm>
          <a:prstGeom prst="rect">
            <a:avLst/>
          </a:prstGeom>
          <a:noFill/>
          <a:ln w="9525">
            <a:noFill/>
            <a:miter lim="800000"/>
            <a:headEnd/>
            <a:tailEnd/>
          </a:ln>
        </p:spPr>
      </p:pic>
      <p:pic>
        <p:nvPicPr>
          <p:cNvPr id="47110" name="Picture 7" descr="blugrnline">
            <a:hlinkClick r:id="rId3"/>
          </p:cNvPr>
          <p:cNvPicPr>
            <a:picLocks noChangeAspect="1" noChangeArrowheads="1" noCrop="1"/>
          </p:cNvPicPr>
          <p:nvPr/>
        </p:nvPicPr>
        <p:blipFill>
          <a:blip r:embed="rId4" cstate="print"/>
          <a:srcRect/>
          <a:stretch>
            <a:fillRect/>
          </a:stretch>
        </p:blipFill>
        <p:spPr bwMode="auto">
          <a:xfrm>
            <a:off x="234950" y="6770688"/>
            <a:ext cx="8672513" cy="87312"/>
          </a:xfrm>
          <a:prstGeom prst="rect">
            <a:avLst/>
          </a:prstGeom>
          <a:noFill/>
          <a:ln w="9525">
            <a:noFill/>
            <a:miter lim="800000"/>
            <a:headEnd/>
            <a:tailEnd/>
          </a:ln>
        </p:spPr>
      </p:pic>
      <p:pic>
        <p:nvPicPr>
          <p:cNvPr id="47111" name="Picture 8" descr="movingpaintbrush"/>
          <p:cNvPicPr>
            <a:picLocks noChangeAspect="1" noChangeArrowheads="1" noCrop="1"/>
          </p:cNvPicPr>
          <p:nvPr/>
        </p:nvPicPr>
        <p:blipFill>
          <a:blip r:embed="rId5" cstate="print"/>
          <a:srcRect/>
          <a:stretch>
            <a:fillRect/>
          </a:stretch>
        </p:blipFill>
        <p:spPr bwMode="auto">
          <a:xfrm>
            <a:off x="1447800" y="609600"/>
            <a:ext cx="6237288" cy="99377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endParaRPr lang="el-GR" smtClean="0"/>
          </a:p>
        </p:txBody>
      </p:sp>
      <p:sp>
        <p:nvSpPr>
          <p:cNvPr id="48131" name="Rectangle 4"/>
          <p:cNvSpPr>
            <a:spLocks noGrp="1" noChangeArrowheads="1"/>
          </p:cNvSpPr>
          <p:nvPr>
            <p:ph type="body" sz="half" idx="2"/>
          </p:nvPr>
        </p:nvSpPr>
        <p:spPr/>
        <p:txBody>
          <a:bodyPr/>
          <a:lstStyle/>
          <a:p>
            <a:pPr eaLnBrk="1" hangingPunct="1"/>
            <a:r>
              <a:rPr lang="el-GR" sz="2800" b="1" smtClean="0"/>
              <a:t>Τη Μεγάλη Τετάρτη θυμούμαστε επίσης και το μύρο που άλειψε στα πόδια του Χριστού η αμαρτωλή γυναίκα ζητώντας συγχώρεση για την αμαρτωλή ζωή της. </a:t>
            </a:r>
            <a:endParaRPr lang="en-GB" sz="2800" b="1" smtClean="0"/>
          </a:p>
        </p:txBody>
      </p:sp>
      <p:pic>
        <p:nvPicPr>
          <p:cNvPr id="48132" name="Picture 8" descr="blugrnline">
            <a:hlinkClick r:id="rId2"/>
          </p:cNvPr>
          <p:cNvPicPr>
            <a:picLocks noChangeAspect="1" noChangeArrowheads="1" noCrop="1"/>
          </p:cNvPicPr>
          <p:nvPr/>
        </p:nvPicPr>
        <p:blipFill>
          <a:blip r:embed="rId3" cstate="print"/>
          <a:srcRect/>
          <a:stretch>
            <a:fillRect/>
          </a:stretch>
        </p:blipFill>
        <p:spPr bwMode="auto">
          <a:xfrm>
            <a:off x="254000" y="0"/>
            <a:ext cx="8672513" cy="87313"/>
          </a:xfrm>
          <a:prstGeom prst="rect">
            <a:avLst/>
          </a:prstGeom>
          <a:noFill/>
          <a:ln w="9525">
            <a:noFill/>
            <a:miter lim="800000"/>
            <a:headEnd/>
            <a:tailEnd/>
          </a:ln>
        </p:spPr>
      </p:pic>
      <p:pic>
        <p:nvPicPr>
          <p:cNvPr id="48133" name="Picture 9" descr="blugrnline">
            <a:hlinkClick r:id="rId2"/>
          </p:cNvPr>
          <p:cNvPicPr>
            <a:picLocks noChangeAspect="1" noChangeArrowheads="1" noCrop="1"/>
          </p:cNvPicPr>
          <p:nvPr/>
        </p:nvPicPr>
        <p:blipFill>
          <a:blip r:embed="rId3" cstate="print"/>
          <a:srcRect/>
          <a:stretch>
            <a:fillRect/>
          </a:stretch>
        </p:blipFill>
        <p:spPr bwMode="auto">
          <a:xfrm>
            <a:off x="234950" y="6770688"/>
            <a:ext cx="8672513" cy="87312"/>
          </a:xfrm>
          <a:prstGeom prst="rect">
            <a:avLst/>
          </a:prstGeom>
          <a:noFill/>
          <a:ln w="9525">
            <a:noFill/>
            <a:miter lim="800000"/>
            <a:headEnd/>
            <a:tailEnd/>
          </a:ln>
        </p:spPr>
      </p:pic>
      <p:pic>
        <p:nvPicPr>
          <p:cNvPr id="48134" name="Picture 8" descr="http://1.bp.blogspot.com/_f_XrKTsKOQE/S7GiEqHD-7I/AAAAAAAAAuY/Pk89hckYWOw/s1600/1234.jpg"/>
          <p:cNvPicPr>
            <a:picLocks noChangeAspect="1" noChangeArrowheads="1"/>
          </p:cNvPicPr>
          <p:nvPr/>
        </p:nvPicPr>
        <p:blipFill>
          <a:blip r:embed="rId4" cstate="print"/>
          <a:srcRect/>
          <a:stretch>
            <a:fillRect/>
          </a:stretch>
        </p:blipFill>
        <p:spPr bwMode="auto">
          <a:xfrm>
            <a:off x="142875" y="1928813"/>
            <a:ext cx="4762500" cy="35718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Grp="1" noChangeArrowheads="1"/>
          </p:cNvSpPr>
          <p:nvPr>
            <p:ph type="body" sz="half" idx="2"/>
          </p:nvPr>
        </p:nvSpPr>
        <p:spPr>
          <a:xfrm>
            <a:off x="3929063" y="260648"/>
            <a:ext cx="5214937" cy="6597352"/>
          </a:xfrm>
        </p:spPr>
        <p:txBody>
          <a:bodyPr>
            <a:normAutofit lnSpcReduction="10000"/>
          </a:bodyPr>
          <a:lstStyle/>
          <a:p>
            <a:pPr eaLnBrk="1" hangingPunct="1">
              <a:lnSpc>
                <a:spcPct val="90000"/>
              </a:lnSpc>
            </a:pPr>
            <a:r>
              <a:rPr lang="el-GR" b="1" dirty="0" smtClean="0"/>
              <a:t>Ήρθε η μέρα των </a:t>
            </a:r>
            <a:r>
              <a:rPr lang="el-GR" b="1" dirty="0" err="1" smtClean="0"/>
              <a:t>αζύμων</a:t>
            </a:r>
            <a:r>
              <a:rPr lang="el-GR" b="1" dirty="0" smtClean="0"/>
              <a:t> κατά την οποία έπρεπε σύμφωνα με το νόμο να θυσιάσουν το πασχαλινό αρνί. Τότε ο Χριστός έστειλε δύο μαθητές του τον Πέτρο και τον Ιωάννη λέγοντας:</a:t>
            </a:r>
          </a:p>
          <a:p>
            <a:pPr eaLnBrk="1" hangingPunct="1">
              <a:lnSpc>
                <a:spcPct val="90000"/>
              </a:lnSpc>
            </a:pPr>
            <a:r>
              <a:rPr lang="el-GR" b="1" dirty="0" smtClean="0"/>
              <a:t>Πηγαίνετε μέσα στην πόλη για να ετοιμάσετε το Πάσχα και ότι χρειάζεται να φάμε.</a:t>
            </a:r>
          </a:p>
          <a:p>
            <a:pPr eaLnBrk="1" hangingPunct="1">
              <a:lnSpc>
                <a:spcPct val="90000"/>
              </a:lnSpc>
            </a:pPr>
            <a:r>
              <a:rPr lang="el-GR" b="1" dirty="0" smtClean="0"/>
              <a:t>Οι μαθητές ρώτησαν: Πού θέλεις να ετοιμάσουμε το Πάσχα;</a:t>
            </a:r>
          </a:p>
        </p:txBody>
      </p:sp>
      <p:pic>
        <p:nvPicPr>
          <p:cNvPr id="49155" name="Picture 6" descr="blugrnline">
            <a:hlinkClick r:id="rId2"/>
          </p:cNvPr>
          <p:cNvPicPr>
            <a:picLocks noChangeAspect="1" noChangeArrowheads="1" noCrop="1"/>
          </p:cNvPicPr>
          <p:nvPr/>
        </p:nvPicPr>
        <p:blipFill>
          <a:blip r:embed="rId3" cstate="print"/>
          <a:srcRect/>
          <a:stretch>
            <a:fillRect/>
          </a:stretch>
        </p:blipFill>
        <p:spPr bwMode="auto">
          <a:xfrm>
            <a:off x="254000" y="0"/>
            <a:ext cx="8672513" cy="87313"/>
          </a:xfrm>
          <a:prstGeom prst="rect">
            <a:avLst/>
          </a:prstGeom>
          <a:noFill/>
          <a:ln w="9525">
            <a:noFill/>
            <a:miter lim="800000"/>
            <a:headEnd/>
            <a:tailEnd/>
          </a:ln>
        </p:spPr>
      </p:pic>
      <p:pic>
        <p:nvPicPr>
          <p:cNvPr id="49156" name="Picture 7" descr="blugrnline">
            <a:hlinkClick r:id="rId2"/>
          </p:cNvPr>
          <p:cNvPicPr>
            <a:picLocks noChangeAspect="1" noChangeArrowheads="1" noCrop="1"/>
          </p:cNvPicPr>
          <p:nvPr/>
        </p:nvPicPr>
        <p:blipFill>
          <a:blip r:embed="rId3" cstate="print"/>
          <a:srcRect/>
          <a:stretch>
            <a:fillRect/>
          </a:stretch>
        </p:blipFill>
        <p:spPr bwMode="auto">
          <a:xfrm>
            <a:off x="234950" y="6770688"/>
            <a:ext cx="8672513" cy="87312"/>
          </a:xfrm>
          <a:prstGeom prst="rect">
            <a:avLst/>
          </a:prstGeom>
          <a:noFill/>
          <a:ln w="9525">
            <a:noFill/>
            <a:miter lim="800000"/>
            <a:headEnd/>
            <a:tailEnd/>
          </a:ln>
        </p:spPr>
      </p:pic>
      <p:pic>
        <p:nvPicPr>
          <p:cNvPr id="49157" name="Picture 9" descr="Εικόνα"/>
          <p:cNvPicPr>
            <a:picLocks noChangeAspect="1" noChangeArrowheads="1"/>
          </p:cNvPicPr>
          <p:nvPr/>
        </p:nvPicPr>
        <p:blipFill>
          <a:blip r:embed="rId4" cstate="print"/>
          <a:srcRect/>
          <a:stretch>
            <a:fillRect/>
          </a:stretch>
        </p:blipFill>
        <p:spPr bwMode="auto">
          <a:xfrm>
            <a:off x="0" y="1571625"/>
            <a:ext cx="3800475" cy="2447925"/>
          </a:xfrm>
          <a:prstGeom prst="rect">
            <a:avLst/>
          </a:prstGeom>
          <a:noFill/>
          <a:ln w="9525">
            <a:noFill/>
            <a:miter lim="800000"/>
            <a:headEnd/>
            <a:tailEnd/>
          </a:ln>
        </p:spPr>
      </p:pic>
      <p:sp>
        <p:nvSpPr>
          <p:cNvPr id="49158" name="TextBox 8"/>
          <p:cNvSpPr txBox="1">
            <a:spLocks noChangeArrowheads="1"/>
          </p:cNvSpPr>
          <p:nvPr/>
        </p:nvSpPr>
        <p:spPr bwMode="auto">
          <a:xfrm>
            <a:off x="357188" y="4214813"/>
            <a:ext cx="2500312" cy="830262"/>
          </a:xfrm>
          <a:prstGeom prst="rect">
            <a:avLst/>
          </a:prstGeom>
          <a:noFill/>
          <a:ln w="9525">
            <a:noFill/>
            <a:miter lim="800000"/>
            <a:headEnd/>
            <a:tailEnd/>
          </a:ln>
        </p:spPr>
        <p:txBody>
          <a:bodyPr>
            <a:spAutoFit/>
          </a:bodyPr>
          <a:lstStyle/>
          <a:p>
            <a:pPr algn="ctr"/>
            <a:r>
              <a:rPr lang="el-GR"/>
              <a:t>Το υπερώο της Ιερουσαλήμ</a:t>
            </a: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body" sz="half" idx="2"/>
          </p:nvPr>
        </p:nvSpPr>
        <p:spPr>
          <a:xfrm>
            <a:off x="0" y="2500313"/>
            <a:ext cx="9144000" cy="4357687"/>
          </a:xfrm>
        </p:spPr>
        <p:txBody>
          <a:bodyPr/>
          <a:lstStyle/>
          <a:p>
            <a:pPr eaLnBrk="1" hangingPunct="1">
              <a:lnSpc>
                <a:spcPct val="90000"/>
              </a:lnSpc>
            </a:pPr>
            <a:r>
              <a:rPr lang="el-GR" sz="2800" b="1" smtClean="0"/>
              <a:t>Ο Χριστός τους απάντησε: Πηγαίνετε στην πόλη. Εκεί θα συναντήσετε έναν άνθρωπο, που θα κρατά μια στάμνα με νερό. Ακολουθήστε τον. Σ΄ όποιο σπίτι μπει, πέστε στον οικοδεσπότη ότι ο δάσκαλος λέει: «Πού είναι το μέρος εκείνο που θα φάω με τους μαθητές μου; Αυτός θα σας δείξει ένα μεγάλο ανώγειο, που θα είναι έτοιμο με καθίσματα και στρωμένο τραπέζι. Εκεί να ετοιμάσετε, για να γιορτάσουμε το Πάσχα.</a:t>
            </a:r>
          </a:p>
          <a:p>
            <a:pPr eaLnBrk="1" hangingPunct="1">
              <a:lnSpc>
                <a:spcPct val="90000"/>
              </a:lnSpc>
            </a:pPr>
            <a:r>
              <a:rPr lang="el-GR" sz="2800" b="1" smtClean="0"/>
              <a:t>Αυτά είπε ο Χριστός και έτσι έγιναν όλα.</a:t>
            </a:r>
          </a:p>
          <a:p>
            <a:pPr eaLnBrk="1" hangingPunct="1">
              <a:lnSpc>
                <a:spcPct val="90000"/>
              </a:lnSpc>
            </a:pPr>
            <a:endParaRPr lang="en-GB" sz="2800" b="1" smtClean="0"/>
          </a:p>
        </p:txBody>
      </p:sp>
      <p:pic>
        <p:nvPicPr>
          <p:cNvPr id="50179" name="Picture 6" descr="blugrnline">
            <a:hlinkClick r:id="rId2"/>
          </p:cNvPr>
          <p:cNvPicPr>
            <a:picLocks noChangeAspect="1" noChangeArrowheads="1" noCrop="1"/>
          </p:cNvPicPr>
          <p:nvPr/>
        </p:nvPicPr>
        <p:blipFill>
          <a:blip r:embed="rId3" cstate="print"/>
          <a:srcRect/>
          <a:stretch>
            <a:fillRect/>
          </a:stretch>
        </p:blipFill>
        <p:spPr bwMode="auto">
          <a:xfrm>
            <a:off x="254000" y="0"/>
            <a:ext cx="8672513" cy="87313"/>
          </a:xfrm>
          <a:prstGeom prst="rect">
            <a:avLst/>
          </a:prstGeom>
          <a:noFill/>
          <a:ln w="9525">
            <a:noFill/>
            <a:miter lim="800000"/>
            <a:headEnd/>
            <a:tailEnd/>
          </a:ln>
        </p:spPr>
      </p:pic>
      <p:pic>
        <p:nvPicPr>
          <p:cNvPr id="50180" name="Picture 7" descr="blugrnline">
            <a:hlinkClick r:id="rId2"/>
          </p:cNvPr>
          <p:cNvPicPr>
            <a:picLocks noChangeAspect="1" noChangeArrowheads="1" noCrop="1"/>
          </p:cNvPicPr>
          <p:nvPr/>
        </p:nvPicPr>
        <p:blipFill>
          <a:blip r:embed="rId3" cstate="print"/>
          <a:srcRect/>
          <a:stretch>
            <a:fillRect/>
          </a:stretch>
        </p:blipFill>
        <p:spPr bwMode="auto">
          <a:xfrm>
            <a:off x="234950" y="6770688"/>
            <a:ext cx="8672513" cy="87312"/>
          </a:xfrm>
          <a:prstGeom prst="rect">
            <a:avLst/>
          </a:prstGeom>
          <a:noFill/>
          <a:ln w="9525">
            <a:noFill/>
            <a:miter lim="800000"/>
            <a:headEnd/>
            <a:tailEnd/>
          </a:ln>
        </p:spPr>
      </p:pic>
      <p:pic>
        <p:nvPicPr>
          <p:cNvPr id="50181" name="Picture 6" descr="scan0046.jpg"/>
          <p:cNvPicPr>
            <a:picLocks noChangeAspect="1"/>
          </p:cNvPicPr>
          <p:nvPr/>
        </p:nvPicPr>
        <p:blipFill>
          <a:blip r:embed="rId4" cstate="print"/>
          <a:srcRect/>
          <a:stretch>
            <a:fillRect/>
          </a:stretch>
        </p:blipFill>
        <p:spPr bwMode="auto">
          <a:xfrm>
            <a:off x="2143125" y="0"/>
            <a:ext cx="3648075" cy="259238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body" sz="half" idx="2"/>
          </p:nvPr>
        </p:nvSpPr>
        <p:spPr>
          <a:xfrm>
            <a:off x="4500563" y="142875"/>
            <a:ext cx="4643437" cy="6715125"/>
          </a:xfrm>
        </p:spPr>
        <p:txBody>
          <a:bodyPr/>
          <a:lstStyle/>
          <a:p>
            <a:pPr eaLnBrk="1" hangingPunct="1">
              <a:lnSpc>
                <a:spcPct val="90000"/>
              </a:lnSpc>
            </a:pPr>
            <a:r>
              <a:rPr lang="el-GR" sz="2800" b="1" dirty="0" smtClean="0"/>
              <a:t>Όταν βράδιασε, ο Χριστός πήγε στον δεύτερο όροφο ενός σπιτιού της Ιερουσαλήμ με τους μαθητές του. Σηκώθηκε από το τραπέζι  και έβαλε στη μέση μια πετσέτα. Αφού έριξε νερό σε μια λεκάνη, άρχισε να πλένει τα πόδια των μαθητών και να τα σκουπίζει με την πετσέτα. (Το πλύσιμο των ποδιών εκείνη την εποχή ήταν μια ενέργεια που έκαναν οι δούλοι προς τους αφέντες πριν το φαγητό).</a:t>
            </a:r>
          </a:p>
          <a:p>
            <a:pPr eaLnBrk="1" hangingPunct="1">
              <a:lnSpc>
                <a:spcPct val="90000"/>
              </a:lnSpc>
            </a:pPr>
            <a:endParaRPr lang="en-GB" sz="2800" b="1" dirty="0" smtClean="0"/>
          </a:p>
        </p:txBody>
      </p:sp>
      <p:pic>
        <p:nvPicPr>
          <p:cNvPr id="51203" name="Picture 5" descr="blugrnline">
            <a:hlinkClick r:id="rId2"/>
          </p:cNvPr>
          <p:cNvPicPr>
            <a:picLocks noChangeAspect="1" noChangeArrowheads="1" noCrop="1"/>
          </p:cNvPicPr>
          <p:nvPr/>
        </p:nvPicPr>
        <p:blipFill>
          <a:blip r:embed="rId3" cstate="print"/>
          <a:srcRect/>
          <a:stretch>
            <a:fillRect/>
          </a:stretch>
        </p:blipFill>
        <p:spPr bwMode="auto">
          <a:xfrm>
            <a:off x="254000" y="0"/>
            <a:ext cx="8672513" cy="87313"/>
          </a:xfrm>
          <a:prstGeom prst="rect">
            <a:avLst/>
          </a:prstGeom>
          <a:noFill/>
          <a:ln w="9525">
            <a:noFill/>
            <a:miter lim="800000"/>
            <a:headEnd/>
            <a:tailEnd/>
          </a:ln>
        </p:spPr>
      </p:pic>
      <p:pic>
        <p:nvPicPr>
          <p:cNvPr id="51204" name="Picture 6" descr="blugrnline">
            <a:hlinkClick r:id="rId2"/>
          </p:cNvPr>
          <p:cNvPicPr>
            <a:picLocks noChangeAspect="1" noChangeArrowheads="1" noCrop="1"/>
          </p:cNvPicPr>
          <p:nvPr/>
        </p:nvPicPr>
        <p:blipFill>
          <a:blip r:embed="rId3" cstate="print"/>
          <a:srcRect/>
          <a:stretch>
            <a:fillRect/>
          </a:stretch>
        </p:blipFill>
        <p:spPr bwMode="auto">
          <a:xfrm>
            <a:off x="234950" y="6770688"/>
            <a:ext cx="8672513" cy="87312"/>
          </a:xfrm>
          <a:prstGeom prst="rect">
            <a:avLst/>
          </a:prstGeom>
          <a:noFill/>
          <a:ln w="9525">
            <a:noFill/>
            <a:miter lim="800000"/>
            <a:headEnd/>
            <a:tailEnd/>
          </a:ln>
        </p:spPr>
      </p:pic>
      <p:pic>
        <p:nvPicPr>
          <p:cNvPr id="51205" name="Picture 10" descr="http://2.bp.blogspot.com/_hBuzCOth-DI/S7MRzhka3GI/AAAAAAAABvI/_n0UQEa-vWk/s1600/%CE%9D%CE%99%CE%A0%CE%A4%CE%97%CE%A1%CE%91%CE%A3.jpg"/>
          <p:cNvPicPr>
            <a:picLocks noChangeAspect="1" noChangeArrowheads="1"/>
          </p:cNvPicPr>
          <p:nvPr/>
        </p:nvPicPr>
        <p:blipFill>
          <a:blip r:embed="rId4" cstate="print"/>
          <a:srcRect/>
          <a:stretch>
            <a:fillRect/>
          </a:stretch>
        </p:blipFill>
        <p:spPr bwMode="auto">
          <a:xfrm>
            <a:off x="0" y="1143000"/>
            <a:ext cx="4708525" cy="364331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body" sz="half" idx="2"/>
          </p:nvPr>
        </p:nvSpPr>
        <p:spPr>
          <a:xfrm>
            <a:off x="2786063" y="0"/>
            <a:ext cx="6357937" cy="6858000"/>
          </a:xfrm>
        </p:spPr>
        <p:txBody>
          <a:bodyPr/>
          <a:lstStyle/>
          <a:p>
            <a:pPr eaLnBrk="1" hangingPunct="1">
              <a:lnSpc>
                <a:spcPct val="90000"/>
              </a:lnSpc>
            </a:pPr>
            <a:r>
              <a:rPr lang="el-GR" sz="2800" b="1" dirty="0" smtClean="0"/>
              <a:t>Όταν έφτασε στον Πέτρο, εκείνος αρνήθηκε, λέγοντας: Κύριε, εσύ θα μου πλύνεις τα πόδια;</a:t>
            </a:r>
          </a:p>
          <a:p>
            <a:pPr eaLnBrk="1" hangingPunct="1">
              <a:lnSpc>
                <a:spcPct val="90000"/>
              </a:lnSpc>
            </a:pPr>
            <a:r>
              <a:rPr lang="el-GR" sz="2800" b="1" dirty="0" smtClean="0"/>
              <a:t>Τότε ο Ιησούς του αποκρίθηκε: Αυτό που κάνω εγώ τώρα, εσύ δεν μπορείς να το καταλάβεις ακόμα. Θα το καταλάβεις αργότερα.</a:t>
            </a:r>
          </a:p>
          <a:p>
            <a:pPr eaLnBrk="1" hangingPunct="1">
              <a:lnSpc>
                <a:spcPct val="90000"/>
              </a:lnSpc>
            </a:pPr>
            <a:r>
              <a:rPr lang="el-GR" sz="2800" b="1" dirty="0" smtClean="0"/>
              <a:t>Τότε ο Πέτρος του είπε: Δε θα μου πλύνεις τα πόδια στον αιώνα τον άπαντα. </a:t>
            </a:r>
          </a:p>
          <a:p>
            <a:pPr eaLnBrk="1" hangingPunct="1">
              <a:lnSpc>
                <a:spcPct val="90000"/>
              </a:lnSpc>
            </a:pPr>
            <a:r>
              <a:rPr lang="el-GR" sz="2800" b="1" dirty="0" smtClean="0"/>
              <a:t>Αποκρίθηκε τότε ο Ιησούς και του είπε: «Αν δε σου πλύνω τα πόδια, δεν έχεις καμιά θέση κοντά μου.»</a:t>
            </a:r>
          </a:p>
          <a:p>
            <a:pPr eaLnBrk="1" hangingPunct="1">
              <a:lnSpc>
                <a:spcPct val="90000"/>
              </a:lnSpc>
            </a:pPr>
            <a:r>
              <a:rPr lang="el-GR" sz="2800" b="1" dirty="0" smtClean="0"/>
              <a:t>Τότε λέει ο Πέτρος: Κύριε, όχι μόνο τα πόδια μου αλλά και τα χέρια μου και το κεφάλι μου να μου νίψεις.</a:t>
            </a:r>
            <a:endParaRPr lang="en-GB" sz="2800" b="1" dirty="0" smtClean="0"/>
          </a:p>
        </p:txBody>
      </p:sp>
      <p:pic>
        <p:nvPicPr>
          <p:cNvPr id="52227" name="Picture 5" descr="blugrnline">
            <a:hlinkClick r:id="rId2"/>
          </p:cNvPr>
          <p:cNvPicPr>
            <a:picLocks noChangeAspect="1" noChangeArrowheads="1" noCrop="1"/>
          </p:cNvPicPr>
          <p:nvPr/>
        </p:nvPicPr>
        <p:blipFill>
          <a:blip r:embed="rId3" cstate="print"/>
          <a:srcRect/>
          <a:stretch>
            <a:fillRect/>
          </a:stretch>
        </p:blipFill>
        <p:spPr bwMode="auto">
          <a:xfrm>
            <a:off x="254000" y="0"/>
            <a:ext cx="8672513" cy="87313"/>
          </a:xfrm>
          <a:prstGeom prst="rect">
            <a:avLst/>
          </a:prstGeom>
          <a:noFill/>
          <a:ln w="9525">
            <a:noFill/>
            <a:miter lim="800000"/>
            <a:headEnd/>
            <a:tailEnd/>
          </a:ln>
        </p:spPr>
      </p:pic>
      <p:pic>
        <p:nvPicPr>
          <p:cNvPr id="52228" name="Picture 6" descr="blugrnline">
            <a:hlinkClick r:id="rId2"/>
          </p:cNvPr>
          <p:cNvPicPr>
            <a:picLocks noChangeAspect="1" noChangeArrowheads="1" noCrop="1"/>
          </p:cNvPicPr>
          <p:nvPr/>
        </p:nvPicPr>
        <p:blipFill>
          <a:blip r:embed="rId3" cstate="print"/>
          <a:srcRect/>
          <a:stretch>
            <a:fillRect/>
          </a:stretch>
        </p:blipFill>
        <p:spPr bwMode="auto">
          <a:xfrm>
            <a:off x="234950" y="6770688"/>
            <a:ext cx="8672513" cy="87312"/>
          </a:xfrm>
          <a:prstGeom prst="rect">
            <a:avLst/>
          </a:prstGeom>
          <a:noFill/>
          <a:ln w="9525">
            <a:noFill/>
            <a:miter lim="800000"/>
            <a:headEnd/>
            <a:tailEnd/>
          </a:ln>
        </p:spPr>
      </p:pic>
      <p:pic>
        <p:nvPicPr>
          <p:cNvPr id="52229" name="Picture 8" descr="http://2.bp.blogspot.com/_Eu8q0iS37dw/Sn_iCZZvkFI/AAAAAAAAB2E/_SlSGv7xOsY/s400/%CE%9F+%CE%A7%CE%A1%CE%99%CE%A3%CE%A4%CE%9F%CE%A3+%CE%A0%CE%9B%CE%95%CE%9D%CE%95%CE%99+%CE%A4%CE%91+%CE%A0%CE%9F%CE%94%CE%99%CE%91+%CE%A4%CE%9F%CE%A5+%CE%A0%CE%95%CE%A4%CE%A1%CE%9F%CE%A5.jpg"/>
          <p:cNvPicPr>
            <a:picLocks noChangeAspect="1" noChangeArrowheads="1"/>
          </p:cNvPicPr>
          <p:nvPr/>
        </p:nvPicPr>
        <p:blipFill>
          <a:blip r:embed="rId4" cstate="print"/>
          <a:srcRect/>
          <a:stretch>
            <a:fillRect/>
          </a:stretch>
        </p:blipFill>
        <p:spPr bwMode="auto">
          <a:xfrm>
            <a:off x="0" y="1071563"/>
            <a:ext cx="2857500" cy="3810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body" sz="half" idx="2"/>
          </p:nvPr>
        </p:nvSpPr>
        <p:spPr>
          <a:xfrm>
            <a:off x="3657600" y="0"/>
            <a:ext cx="5486400" cy="6858000"/>
          </a:xfrm>
        </p:spPr>
        <p:txBody>
          <a:bodyPr/>
          <a:lstStyle/>
          <a:p>
            <a:pPr eaLnBrk="1" hangingPunct="1"/>
            <a:r>
              <a:rPr lang="el-GR" sz="2800" b="1" dirty="0" smtClean="0"/>
              <a:t>Τότε ο Πέτρος ρώτησε: Κύριε,  πού πηγαίνεις; Και  ο Χριστός του είπε: Όπου εγώ πηγαίνω, εσύ δεν μπορείς τώρα να </a:t>
            </a:r>
            <a:r>
              <a:rPr lang="el-GR" sz="2800" b="1" dirty="0" err="1" smtClean="0"/>
              <a:t>μ΄</a:t>
            </a:r>
            <a:r>
              <a:rPr lang="el-GR" sz="2800" b="1" dirty="0" smtClean="0"/>
              <a:t> ακολουθήσεις, ύστερα όμως θα </a:t>
            </a:r>
            <a:r>
              <a:rPr lang="el-GR" sz="2800" b="1" dirty="0" err="1" smtClean="0"/>
              <a:t>μ΄</a:t>
            </a:r>
            <a:r>
              <a:rPr lang="el-GR" sz="2800" b="1" dirty="0" smtClean="0"/>
              <a:t> ακολουθήσεις.</a:t>
            </a:r>
          </a:p>
          <a:p>
            <a:pPr eaLnBrk="1" hangingPunct="1"/>
            <a:r>
              <a:rPr lang="el-GR" sz="2800" b="1" dirty="0" smtClean="0"/>
              <a:t>Ο Πέτρος τότε διαμαρτυρήθηκε λέγοντας: Κύριε γιατί δεν μπορώ να σε ακολουθήσω τώρα; Και τη ζωή μου ακόμα μπορώ να δώσω για σένα</a:t>
            </a:r>
          </a:p>
          <a:p>
            <a:pPr eaLnBrk="1" hangingPunct="1"/>
            <a:r>
              <a:rPr lang="el-GR" sz="2800" b="1" dirty="0" smtClean="0"/>
              <a:t>Και ο Χριστός του αποκρίθηκε: Σε βεβαιώνω πως πριν λαλήσει ο πετεινός θα με αρνηθείς τρεις φορές.</a:t>
            </a:r>
            <a:endParaRPr lang="en-GB" sz="2800" b="1" dirty="0" smtClean="0"/>
          </a:p>
          <a:p>
            <a:pPr eaLnBrk="1" hangingPunct="1"/>
            <a:endParaRPr lang="en-GB" sz="2800" dirty="0" smtClean="0"/>
          </a:p>
        </p:txBody>
      </p:sp>
      <p:pic>
        <p:nvPicPr>
          <p:cNvPr id="53251" name="Picture 7" descr="135"/>
          <p:cNvPicPr>
            <a:picLocks noGrp="1" noChangeAspect="1" noChangeArrowheads="1"/>
          </p:cNvPicPr>
          <p:nvPr>
            <p:ph type="clipArt" sz="half" idx="1"/>
          </p:nvPr>
        </p:nvPicPr>
        <p:blipFill>
          <a:blip r:embed="rId2" cstate="print"/>
          <a:srcRect/>
          <a:stretch>
            <a:fillRect/>
          </a:stretch>
        </p:blipFill>
        <p:spPr>
          <a:xfrm>
            <a:off x="0" y="1981200"/>
            <a:ext cx="3810000" cy="3652838"/>
          </a:xfrm>
          <a:noFill/>
        </p:spPr>
      </p:pic>
      <p:pic>
        <p:nvPicPr>
          <p:cNvPr id="53252" name="Picture 8" descr="blugrnline">
            <a:hlinkClick r:id="rId3"/>
          </p:cNvPr>
          <p:cNvPicPr>
            <a:picLocks noChangeAspect="1" noChangeArrowheads="1" noCrop="1"/>
          </p:cNvPicPr>
          <p:nvPr/>
        </p:nvPicPr>
        <p:blipFill>
          <a:blip r:embed="rId4" cstate="print"/>
          <a:srcRect/>
          <a:stretch>
            <a:fillRect/>
          </a:stretch>
        </p:blipFill>
        <p:spPr bwMode="auto">
          <a:xfrm>
            <a:off x="254000" y="0"/>
            <a:ext cx="8672513" cy="87313"/>
          </a:xfrm>
          <a:prstGeom prst="rect">
            <a:avLst/>
          </a:prstGeom>
          <a:noFill/>
          <a:ln w="9525">
            <a:noFill/>
            <a:miter lim="800000"/>
            <a:headEnd/>
            <a:tailEnd/>
          </a:ln>
        </p:spPr>
      </p:pic>
      <p:pic>
        <p:nvPicPr>
          <p:cNvPr id="53253" name="Picture 9" descr="blugrnline">
            <a:hlinkClick r:id="rId3"/>
          </p:cNvPr>
          <p:cNvPicPr>
            <a:picLocks noChangeAspect="1" noChangeArrowheads="1" noCrop="1"/>
          </p:cNvPicPr>
          <p:nvPr/>
        </p:nvPicPr>
        <p:blipFill>
          <a:blip r:embed="rId4" cstate="print"/>
          <a:srcRect/>
          <a:stretch>
            <a:fillRect/>
          </a:stretch>
        </p:blipFill>
        <p:spPr bwMode="auto">
          <a:xfrm>
            <a:off x="234950" y="6770688"/>
            <a:ext cx="8672513" cy="8731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body" sz="half" idx="2"/>
          </p:nvPr>
        </p:nvSpPr>
        <p:spPr>
          <a:xfrm>
            <a:off x="4648200" y="0"/>
            <a:ext cx="4495800" cy="6858000"/>
          </a:xfrm>
        </p:spPr>
        <p:txBody>
          <a:bodyPr/>
          <a:lstStyle/>
          <a:p>
            <a:pPr eaLnBrk="1" hangingPunct="1">
              <a:lnSpc>
                <a:spcPct val="90000"/>
              </a:lnSpc>
            </a:pPr>
            <a:r>
              <a:rPr lang="el-GR" sz="2800" b="1" dirty="0" smtClean="0"/>
              <a:t>Όταν έπλυνε τα πόδια τους, κάθισε στο τραπέζι και είπε:</a:t>
            </a:r>
          </a:p>
          <a:p>
            <a:pPr eaLnBrk="1" hangingPunct="1">
              <a:lnSpc>
                <a:spcPct val="90000"/>
              </a:lnSpc>
            </a:pPr>
            <a:r>
              <a:rPr lang="el-GR" sz="2800" b="1" dirty="0" smtClean="0"/>
              <a:t>Καταλάβατε τη σημασία αυτού που έκανα; Εσείς με φωνάζετε Δάσκαλο και Κύριο. Αν λοιπόν εγώ σας έπλυνα τα πόδια σας κι εσείς οφείλετε να πλένετε τα πόδια ο ένας του άλλου. Μ΄ αυτό που σας έκανα, σας έδωσα ένα παράδειγμα, ώστε όπως εγώ φέρθηκα με αγάπη και ταπεινοφροσύνη </a:t>
            </a:r>
            <a:r>
              <a:rPr lang="el-GR" sz="2800" b="1" dirty="0" err="1" smtClean="0"/>
              <a:t>σ΄</a:t>
            </a:r>
            <a:r>
              <a:rPr lang="el-GR" sz="2800" b="1" dirty="0" smtClean="0"/>
              <a:t> εσάς, έτσι κι εσείς να κάνετε.</a:t>
            </a:r>
            <a:endParaRPr lang="en-GB" sz="2800" b="1" dirty="0" smtClean="0"/>
          </a:p>
        </p:txBody>
      </p:sp>
      <p:pic>
        <p:nvPicPr>
          <p:cNvPr id="54275" name="Picture 6" descr="M_Pempti_Niptir"/>
          <p:cNvPicPr>
            <a:picLocks noChangeAspect="1" noChangeArrowheads="1"/>
          </p:cNvPicPr>
          <p:nvPr/>
        </p:nvPicPr>
        <p:blipFill>
          <a:blip r:embed="rId2" cstate="print"/>
          <a:srcRect/>
          <a:stretch>
            <a:fillRect/>
          </a:stretch>
        </p:blipFill>
        <p:spPr bwMode="auto">
          <a:xfrm>
            <a:off x="76200" y="365125"/>
            <a:ext cx="4572000" cy="6126163"/>
          </a:xfrm>
          <a:prstGeom prst="rect">
            <a:avLst/>
          </a:prstGeom>
          <a:noFill/>
          <a:ln w="9525">
            <a:noFill/>
            <a:miter lim="800000"/>
            <a:headEnd/>
            <a:tailEnd/>
          </a:ln>
        </p:spPr>
      </p:pic>
      <p:pic>
        <p:nvPicPr>
          <p:cNvPr id="54276" name="Picture 7" descr="blugrnline">
            <a:hlinkClick r:id="rId3"/>
          </p:cNvPr>
          <p:cNvPicPr>
            <a:picLocks noChangeAspect="1" noChangeArrowheads="1" noCrop="1"/>
          </p:cNvPicPr>
          <p:nvPr/>
        </p:nvPicPr>
        <p:blipFill>
          <a:blip r:embed="rId4" cstate="print"/>
          <a:srcRect/>
          <a:stretch>
            <a:fillRect/>
          </a:stretch>
        </p:blipFill>
        <p:spPr bwMode="auto">
          <a:xfrm>
            <a:off x="254000" y="0"/>
            <a:ext cx="8672513" cy="87313"/>
          </a:xfrm>
          <a:prstGeom prst="rect">
            <a:avLst/>
          </a:prstGeom>
          <a:noFill/>
          <a:ln w="9525">
            <a:noFill/>
            <a:miter lim="800000"/>
            <a:headEnd/>
            <a:tailEnd/>
          </a:ln>
        </p:spPr>
      </p:pic>
      <p:pic>
        <p:nvPicPr>
          <p:cNvPr id="54277" name="Picture 8" descr="blugrnline">
            <a:hlinkClick r:id="rId3"/>
          </p:cNvPr>
          <p:cNvPicPr>
            <a:picLocks noChangeAspect="1" noChangeArrowheads="1" noCrop="1"/>
          </p:cNvPicPr>
          <p:nvPr/>
        </p:nvPicPr>
        <p:blipFill>
          <a:blip r:embed="rId4" cstate="print"/>
          <a:srcRect/>
          <a:stretch>
            <a:fillRect/>
          </a:stretch>
        </p:blipFill>
        <p:spPr bwMode="auto">
          <a:xfrm>
            <a:off x="234950" y="6770688"/>
            <a:ext cx="8672513" cy="8731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645</Words>
  <Application>Microsoft Office PowerPoint</Application>
  <PresentationFormat>On-screen Show (4:3)</PresentationFormat>
  <Paragraphs>30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ΠΑΣΧΑ</vt:lpstr>
      <vt:lpstr>ΜΕΓΑΛΗ ΤΕΤΑΡΤΗ</vt:lpstr>
      <vt:lpstr>Slide 3</vt:lpstr>
      <vt:lpstr>Slide 4</vt:lpstr>
      <vt:lpstr>Slide 5</vt:lpstr>
      <vt:lpstr>Slide 6</vt:lpstr>
      <vt:lpstr>Slide 7</vt:lpstr>
      <vt:lpstr>Slide 8</vt:lpstr>
      <vt:lpstr>Slide 9</vt:lpstr>
      <vt:lpstr>Μεγάλη Τετάρτη απόγευμα στην εκκλησία</vt:lpstr>
      <vt:lpstr>Μεγάλη Τετάρτη βράδυ στην εκκλησία</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ΠΑΣΧΑ</dc:title>
  <dc:creator>Kypros</dc:creator>
  <cp:lastModifiedBy>Kypros</cp:lastModifiedBy>
  <cp:revision>36</cp:revision>
  <dcterms:created xsi:type="dcterms:W3CDTF">2020-04-11T16:51:23Z</dcterms:created>
  <dcterms:modified xsi:type="dcterms:W3CDTF">2020-04-12T08:57:45Z</dcterms:modified>
</cp:coreProperties>
</file>