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388" r:id="rId3"/>
    <p:sldId id="275" r:id="rId4"/>
    <p:sldId id="389" r:id="rId5"/>
    <p:sldId id="276" r:id="rId6"/>
    <p:sldId id="277" r:id="rId7"/>
    <p:sldId id="390" r:id="rId8"/>
    <p:sldId id="279" r:id="rId9"/>
    <p:sldId id="28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164"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76E5CB4B-BCFD-4B3D-86EA-A911EA8ABEA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92BA02E-9130-4613-AC18-8C0B1BCB7422}"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70C53-7BBD-48E3-B17A-4AEE74575ED4}" type="datetimeFigureOut">
              <a:rPr lang="en-GB" smtClean="0"/>
              <a:pPr/>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49F88-B478-4F06-B042-1AB77B74588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70C53-7BBD-48E3-B17A-4AEE74575ED4}" type="datetimeFigureOut">
              <a:rPr lang="en-GB" smtClean="0"/>
              <a:pPr/>
              <a:t>12/04/2020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49F88-B478-4F06-B042-1AB77B74588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animations.iwarp.com/flwerline.zip" TargetMode="External"/><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freeanimations.iwarp.com/flwerline.zip" TargetMode="External"/><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7772400" cy="1143000"/>
          </a:xfrm>
        </p:spPr>
        <p:txBody>
          <a:bodyPr/>
          <a:lstStyle/>
          <a:p>
            <a:pPr eaLnBrk="1" hangingPunct="1"/>
            <a:r>
              <a:rPr lang="el-GR" smtClean="0"/>
              <a:t>ΠΑΣΧΑ</a:t>
            </a:r>
            <a:endParaRPr lang="en-GB" smtClean="0"/>
          </a:p>
        </p:txBody>
      </p:sp>
      <p:sp>
        <p:nvSpPr>
          <p:cNvPr id="4099" name="Rectangle 4"/>
          <p:cNvSpPr>
            <a:spLocks noGrp="1" noChangeArrowheads="1"/>
          </p:cNvSpPr>
          <p:nvPr>
            <p:ph type="body" sz="half" idx="2"/>
          </p:nvPr>
        </p:nvSpPr>
        <p:spPr>
          <a:xfrm>
            <a:off x="4648200" y="4572000"/>
            <a:ext cx="2743200" cy="1524000"/>
          </a:xfrm>
        </p:spPr>
        <p:txBody>
          <a:bodyPr/>
          <a:lstStyle/>
          <a:p>
            <a:pPr eaLnBrk="1" hangingPunct="1"/>
            <a:endParaRPr lang="el-GR" sz="2800" smtClean="0"/>
          </a:p>
        </p:txBody>
      </p:sp>
      <p:sp>
        <p:nvSpPr>
          <p:cNvPr id="4100" name="WordArt 5"/>
          <p:cNvSpPr>
            <a:spLocks noChangeArrowheads="1" noChangeShapeType="1" noTextEdit="1"/>
          </p:cNvSpPr>
          <p:nvPr/>
        </p:nvSpPr>
        <p:spPr bwMode="auto">
          <a:xfrm>
            <a:off x="2024063" y="1346200"/>
            <a:ext cx="5095875" cy="647700"/>
          </a:xfrm>
          <a:prstGeom prst="rect">
            <a:avLst/>
          </a:prstGeom>
        </p:spPr>
        <p:txBody>
          <a:bodyPr spcFirstLastPara="1" wrap="none" fromWordArt="1">
            <a:prstTxWarp prst="textArchUp">
              <a:avLst>
                <a:gd name="adj" fmla="val 10800004"/>
              </a:avLst>
            </a:prstTxWarp>
          </a:bodyPr>
          <a:lstStyle/>
          <a:p>
            <a:pPr algn="ctr"/>
            <a:r>
              <a:rPr lang="el-GR" sz="3600" kern="10">
                <a:ln w="9525">
                  <a:solidFill>
                    <a:srgbClr val="000000"/>
                  </a:solidFill>
                  <a:round/>
                  <a:headEnd/>
                  <a:tailEnd/>
                </a:ln>
                <a:solidFill>
                  <a:srgbClr val="000000"/>
                </a:solidFill>
                <a:latin typeface="Arial Black"/>
              </a:rPr>
              <a:t>Η ΑΓΙΑ ΚΑΙ ΜΕΓΑΛΗ</a:t>
            </a:r>
            <a:endParaRPr lang="en-GB" sz="3600" kern="10">
              <a:ln w="9525">
                <a:solidFill>
                  <a:srgbClr val="000000"/>
                </a:solidFill>
                <a:round/>
                <a:headEnd/>
                <a:tailEnd/>
              </a:ln>
              <a:solidFill>
                <a:srgbClr val="000000"/>
              </a:solidFill>
              <a:latin typeface="Arial Black"/>
            </a:endParaRPr>
          </a:p>
        </p:txBody>
      </p:sp>
      <p:sp>
        <p:nvSpPr>
          <p:cNvPr id="4101" name="WordArt 6"/>
          <p:cNvSpPr>
            <a:spLocks noChangeArrowheads="1" noChangeShapeType="1" noTextEdit="1"/>
          </p:cNvSpPr>
          <p:nvPr/>
        </p:nvSpPr>
        <p:spPr bwMode="auto">
          <a:xfrm>
            <a:off x="1633538" y="1955800"/>
            <a:ext cx="6181725" cy="647700"/>
          </a:xfrm>
          <a:prstGeom prst="rect">
            <a:avLst/>
          </a:prstGeom>
        </p:spPr>
        <p:txBody>
          <a:bodyPr wrap="none" fromWordArt="1">
            <a:prstTxWarp prst="textPlain">
              <a:avLst>
                <a:gd name="adj" fmla="val 50000"/>
              </a:avLst>
            </a:prstTxWarp>
          </a:bodyPr>
          <a:lstStyle/>
          <a:p>
            <a:pPr algn="ctr"/>
            <a:r>
              <a:rPr lang="el-GR"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ΕΒΔΟΜΑΔΑ ΤΩΝ ΠΑΘΩΝ</a:t>
            </a:r>
            <a:endParaRPr lang="en-GB"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endParaRPr>
          </a:p>
        </p:txBody>
      </p:sp>
      <p:sp>
        <p:nvSpPr>
          <p:cNvPr id="4102" name="WordArt 7"/>
          <p:cNvSpPr>
            <a:spLocks noChangeArrowheads="1" noChangeShapeType="1" noTextEdit="1"/>
          </p:cNvSpPr>
          <p:nvPr/>
        </p:nvSpPr>
        <p:spPr bwMode="auto">
          <a:xfrm>
            <a:off x="2133600" y="2794000"/>
            <a:ext cx="4876800" cy="622300"/>
          </a:xfrm>
          <a:prstGeom prst="rect">
            <a:avLst/>
          </a:prstGeom>
        </p:spPr>
        <p:txBody>
          <a:bodyPr wrap="none" fromWordArt="1">
            <a:prstTxWarp prst="textCanDown">
              <a:avLst>
                <a:gd name="adj" fmla="val 33333"/>
              </a:avLst>
            </a:prstTxWarp>
          </a:bodyPr>
          <a:lstStyle/>
          <a:p>
            <a:pPr algn="ctr"/>
            <a:r>
              <a:rPr lang="el-GR" sz="3600" b="1" kern="10">
                <a:ln w="9525">
                  <a:solidFill>
                    <a:srgbClr val="000000"/>
                  </a:solidFill>
                  <a:round/>
                  <a:headEnd/>
                  <a:tailEnd/>
                </a:ln>
                <a:solidFill>
                  <a:srgbClr val="000000"/>
                </a:solidFill>
                <a:latin typeface="Arial"/>
                <a:cs typeface="Arial"/>
              </a:rPr>
              <a:t>ΤΟΥ ΧΡΙΣΤΟΥ</a:t>
            </a:r>
            <a:endParaRPr lang="en-GB" sz="3600" b="1" kern="10">
              <a:ln w="9525">
                <a:solidFill>
                  <a:srgbClr val="000000"/>
                </a:solidFill>
                <a:round/>
                <a:headEnd/>
                <a:tailEnd/>
              </a:ln>
              <a:solidFill>
                <a:srgbClr val="000000"/>
              </a:solidFill>
              <a:latin typeface="Arial"/>
              <a:cs typeface="Arial"/>
            </a:endParaRPr>
          </a:p>
        </p:txBody>
      </p:sp>
      <p:pic>
        <p:nvPicPr>
          <p:cNvPr id="4103" name="Picture 10" descr="Pascha08-01"/>
          <p:cNvPicPr>
            <a:picLocks noGrp="1" noChangeAspect="1" noChangeArrowheads="1"/>
          </p:cNvPicPr>
          <p:nvPr>
            <p:ph type="clipArt" sz="half" idx="1"/>
          </p:nvPr>
        </p:nvPicPr>
        <p:blipFill>
          <a:blip r:embed="rId2" cstate="print"/>
          <a:srcRect/>
          <a:stretch>
            <a:fillRect/>
          </a:stretch>
        </p:blipFill>
        <p:spPr>
          <a:xfrm>
            <a:off x="2895600" y="3568700"/>
            <a:ext cx="3505200" cy="2944813"/>
          </a:xfrm>
          <a:noFill/>
        </p:spPr>
      </p:pic>
      <p:pic>
        <p:nvPicPr>
          <p:cNvPr id="4104" name="Picture 11" descr="flwerline">
            <a:hlinkClick r:id="rId3"/>
          </p:cNvPr>
          <p:cNvPicPr>
            <a:picLocks noChangeAspect="1" noChangeArrowheads="1" noCrop="1"/>
          </p:cNvPicPr>
          <p:nvPr/>
        </p:nvPicPr>
        <p:blipFill>
          <a:blip r:embed="rId4" cstate="print"/>
          <a:srcRect/>
          <a:stretch>
            <a:fillRect/>
          </a:stretch>
        </p:blipFill>
        <p:spPr bwMode="auto">
          <a:xfrm>
            <a:off x="241300" y="0"/>
            <a:ext cx="8672513" cy="260350"/>
          </a:xfrm>
          <a:prstGeom prst="rect">
            <a:avLst/>
          </a:prstGeom>
          <a:noFill/>
          <a:ln w="9525">
            <a:noFill/>
            <a:miter lim="800000"/>
            <a:headEnd/>
            <a:tailEnd/>
          </a:ln>
        </p:spPr>
      </p:pic>
      <p:pic>
        <p:nvPicPr>
          <p:cNvPr id="4105" name="Picture 12" descr="flwerline">
            <a:hlinkClick r:id="rId3"/>
          </p:cNvPr>
          <p:cNvPicPr>
            <a:picLocks noChangeAspect="1" noChangeArrowheads="1" noCrop="1"/>
          </p:cNvPicPr>
          <p:nvPr/>
        </p:nvPicPr>
        <p:blipFill>
          <a:blip r:embed="rId4" cstate="print"/>
          <a:srcRect/>
          <a:stretch>
            <a:fillRect/>
          </a:stretch>
        </p:blipFill>
        <p:spPr bwMode="auto">
          <a:xfrm>
            <a:off x="279400" y="6597650"/>
            <a:ext cx="8672513" cy="2603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7704" y="548680"/>
            <a:ext cx="5504072" cy="1754326"/>
          </a:xfrm>
          <a:prstGeom prst="rect">
            <a:avLst/>
          </a:prstGeom>
          <a:noFill/>
        </p:spPr>
        <p:txBody>
          <a:bodyPr wrap="none">
            <a:spAutoFit/>
          </a:bodyPr>
          <a:lstStyle/>
          <a:p>
            <a:pPr algn="ctr">
              <a:defRPr/>
            </a:pPr>
            <a:r>
              <a:rPr lang="el-G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ΚΥΡΙΑΚΗ ΤΩΝ  </a:t>
            </a:r>
          </a:p>
          <a:p>
            <a:pPr algn="ctr">
              <a:defRPr/>
            </a:pPr>
            <a:r>
              <a:rPr lang="el-G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ΒΑΪΩΝ</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147" name="Picture 2" descr="http://www.im-leka.gr/main/images/vaion2012.JPG"/>
          <p:cNvPicPr>
            <a:picLocks noChangeAspect="1" noChangeArrowheads="1"/>
          </p:cNvPicPr>
          <p:nvPr/>
        </p:nvPicPr>
        <p:blipFill>
          <a:blip r:embed="rId2" cstate="print"/>
          <a:srcRect/>
          <a:stretch>
            <a:fillRect/>
          </a:stretch>
        </p:blipFill>
        <p:spPr bwMode="auto">
          <a:xfrm>
            <a:off x="1547813" y="2276475"/>
            <a:ext cx="6096000" cy="40957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7772400" cy="1143000"/>
          </a:xfrm>
        </p:spPr>
        <p:txBody>
          <a:bodyPr/>
          <a:lstStyle/>
          <a:p>
            <a:pPr eaLnBrk="1" hangingPunct="1"/>
            <a:r>
              <a:rPr lang="el-GR" smtClean="0"/>
              <a:t>ΚΥΡΙΑΚΗ ΤΩΝ ΒΑΪΩΝ</a:t>
            </a:r>
            <a:endParaRPr lang="en-GB" smtClean="0"/>
          </a:p>
        </p:txBody>
      </p:sp>
      <p:sp>
        <p:nvSpPr>
          <p:cNvPr id="7171" name="Rectangle 4"/>
          <p:cNvSpPr>
            <a:spLocks noGrp="1" noChangeArrowheads="1"/>
          </p:cNvSpPr>
          <p:nvPr>
            <p:ph type="body" sz="half" idx="2"/>
          </p:nvPr>
        </p:nvSpPr>
        <p:spPr/>
        <p:txBody>
          <a:bodyPr/>
          <a:lstStyle/>
          <a:p>
            <a:pPr eaLnBrk="1" hangingPunct="1"/>
            <a:endParaRPr lang="el-GR" sz="2800" smtClean="0"/>
          </a:p>
        </p:txBody>
      </p:sp>
      <p:pic>
        <p:nvPicPr>
          <p:cNvPr id="7172" name="Picture 7" descr="jesus-palm16.jpg"/>
          <p:cNvPicPr>
            <a:picLocks noGrp="1" noChangeAspect="1" noChangeArrowheads="1"/>
          </p:cNvPicPr>
          <p:nvPr>
            <p:ph type="clipArt" sz="half" idx="1"/>
          </p:nvPr>
        </p:nvPicPr>
        <p:blipFill>
          <a:blip r:embed="rId2" cstate="print"/>
          <a:srcRect/>
          <a:stretch>
            <a:fillRect/>
          </a:stretch>
        </p:blipFill>
        <p:spPr>
          <a:xfrm>
            <a:off x="182563" y="965200"/>
            <a:ext cx="4656137" cy="5867400"/>
          </a:xfrm>
          <a:noFill/>
        </p:spPr>
      </p:pic>
      <p:pic>
        <p:nvPicPr>
          <p:cNvPr id="7173" name="Picture 9" descr="2427495940_cc88ef66b9_o"/>
          <p:cNvPicPr>
            <a:picLocks noChangeAspect="1" noChangeArrowheads="1"/>
          </p:cNvPicPr>
          <p:nvPr/>
        </p:nvPicPr>
        <p:blipFill>
          <a:blip r:embed="rId3" cstate="print"/>
          <a:srcRect/>
          <a:stretch>
            <a:fillRect/>
          </a:stretch>
        </p:blipFill>
        <p:spPr bwMode="auto">
          <a:xfrm>
            <a:off x="4835525" y="939800"/>
            <a:ext cx="4206875" cy="5715000"/>
          </a:xfrm>
          <a:prstGeom prst="rect">
            <a:avLst/>
          </a:prstGeom>
          <a:noFill/>
          <a:ln w="9525">
            <a:noFill/>
            <a:miter lim="800000"/>
            <a:headEnd/>
            <a:tailEnd/>
          </a:ln>
        </p:spPr>
      </p:pic>
      <p:pic>
        <p:nvPicPr>
          <p:cNvPr id="7174" name="Picture 10" descr="cheerful flowers"/>
          <p:cNvPicPr>
            <a:picLocks noChangeAspect="1" noChangeArrowheads="1" noCrop="1"/>
          </p:cNvPicPr>
          <p:nvPr/>
        </p:nvPicPr>
        <p:blipFill>
          <a:blip r:embed="rId4" cstate="print"/>
          <a:srcRect/>
          <a:stretch>
            <a:fillRect/>
          </a:stretch>
        </p:blipFill>
        <p:spPr bwMode="auto">
          <a:xfrm>
            <a:off x="304800" y="6523038"/>
            <a:ext cx="8672513" cy="347662"/>
          </a:xfrm>
          <a:prstGeom prst="rect">
            <a:avLst/>
          </a:prstGeom>
          <a:noFill/>
          <a:ln w="9525">
            <a:noFill/>
            <a:miter lim="800000"/>
            <a:headEnd/>
            <a:tailEnd/>
          </a:ln>
        </p:spPr>
      </p:pic>
      <p:pic>
        <p:nvPicPr>
          <p:cNvPr id="7175" name="Picture 11" descr="cheerful flowers"/>
          <p:cNvPicPr>
            <a:picLocks noChangeAspect="1" noChangeArrowheads="1" noCrop="1"/>
          </p:cNvPicPr>
          <p:nvPr/>
        </p:nvPicPr>
        <p:blipFill>
          <a:blip r:embed="rId4" cstate="print"/>
          <a:srcRect/>
          <a:stretch>
            <a:fillRect/>
          </a:stretch>
        </p:blipFill>
        <p:spPr bwMode="auto">
          <a:xfrm>
            <a:off x="234950" y="-76200"/>
            <a:ext cx="8672513" cy="3476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990600"/>
          </a:xfrm>
        </p:spPr>
        <p:txBody>
          <a:bodyPr/>
          <a:lstStyle/>
          <a:p>
            <a:pPr eaLnBrk="1" hangingPunct="1"/>
            <a:r>
              <a:rPr lang="el-GR" smtClean="0"/>
              <a:t>Το Πάσχα των Εβραίων πλησίαζε….</a:t>
            </a:r>
            <a:endParaRPr lang="en-GB" smtClean="0"/>
          </a:p>
        </p:txBody>
      </p:sp>
      <p:sp>
        <p:nvSpPr>
          <p:cNvPr id="9219" name="Rectangle 4"/>
          <p:cNvSpPr>
            <a:spLocks noGrp="1" noChangeArrowheads="1"/>
          </p:cNvSpPr>
          <p:nvPr>
            <p:ph type="body" sz="half" idx="2"/>
          </p:nvPr>
        </p:nvSpPr>
        <p:spPr>
          <a:xfrm>
            <a:off x="4953000" y="1295400"/>
            <a:ext cx="4191000" cy="5562600"/>
          </a:xfrm>
        </p:spPr>
        <p:txBody>
          <a:bodyPr/>
          <a:lstStyle/>
          <a:p>
            <a:pPr eaLnBrk="1" hangingPunct="1">
              <a:lnSpc>
                <a:spcPct val="90000"/>
              </a:lnSpc>
            </a:pPr>
            <a:r>
              <a:rPr lang="el-GR" sz="2800" b="1" dirty="0" smtClean="0"/>
              <a:t>Οι Εβραίοι ετοιμάζονταν να γιορτάσουν το Πάσχα τους. </a:t>
            </a:r>
          </a:p>
          <a:p>
            <a:pPr eaLnBrk="1" hangingPunct="1">
              <a:lnSpc>
                <a:spcPct val="90000"/>
              </a:lnSpc>
            </a:pPr>
            <a:r>
              <a:rPr lang="el-GR" sz="2800" b="1" dirty="0" smtClean="0"/>
              <a:t>Το Πάσχα, οι Εβραίοι γιόρταζαν την απελευθέρωση τους από τους Αιγυπτίους.</a:t>
            </a:r>
          </a:p>
          <a:p>
            <a:pPr eaLnBrk="1" hangingPunct="1">
              <a:lnSpc>
                <a:spcPct val="90000"/>
              </a:lnSpc>
            </a:pPr>
            <a:r>
              <a:rPr lang="el-GR" sz="2800" b="1" dirty="0" smtClean="0"/>
              <a:t>Ο Χριστός αποφάσισε εκείνο το τελευταίο Πάσχα να το γιορτάσει με τους μαθητές του στα Ιεροσόλυμα.</a:t>
            </a:r>
            <a:endParaRPr lang="en-GB" sz="2800" b="1" dirty="0" smtClean="0"/>
          </a:p>
        </p:txBody>
      </p:sp>
      <p:pic>
        <p:nvPicPr>
          <p:cNvPr id="9220" name="Picture 6" descr="Ο Χριστός στα Ιεροσόλυμα"/>
          <p:cNvPicPr>
            <a:picLocks noGrp="1" noChangeAspect="1" noChangeArrowheads="1"/>
          </p:cNvPicPr>
          <p:nvPr>
            <p:ph type="clipArt" sz="half" idx="1"/>
          </p:nvPr>
        </p:nvPicPr>
        <p:blipFill>
          <a:blip r:embed="rId2" cstate="print"/>
          <a:srcRect/>
          <a:stretch>
            <a:fillRect/>
          </a:stretch>
        </p:blipFill>
        <p:spPr>
          <a:xfrm>
            <a:off x="0" y="1762125"/>
            <a:ext cx="5105400" cy="3632200"/>
          </a:xfrm>
          <a:noFill/>
        </p:spPr>
      </p:pic>
      <p:pic>
        <p:nvPicPr>
          <p:cNvPr id="9221" name="Picture 7" descr="colorful rombs"/>
          <p:cNvPicPr>
            <a:picLocks noChangeAspect="1" noChangeArrowheads="1" noCrop="1"/>
          </p:cNvPicPr>
          <p:nvPr/>
        </p:nvPicPr>
        <p:blipFill>
          <a:blip r:embed="rId3" cstate="print"/>
          <a:srcRect/>
          <a:stretch>
            <a:fillRect/>
          </a:stretch>
        </p:blipFill>
        <p:spPr bwMode="auto">
          <a:xfrm>
            <a:off x="1778000" y="990600"/>
            <a:ext cx="4972050" cy="171450"/>
          </a:xfrm>
          <a:prstGeom prst="rect">
            <a:avLst/>
          </a:prstGeom>
          <a:noFill/>
          <a:ln w="9525">
            <a:noFill/>
            <a:miter lim="800000"/>
            <a:headEnd/>
            <a:tailEnd/>
          </a:ln>
        </p:spPr>
      </p:pic>
      <p:pic>
        <p:nvPicPr>
          <p:cNvPr id="9222" name="Picture 8" descr="cheerful flowers"/>
          <p:cNvPicPr>
            <a:picLocks noChangeAspect="1" noChangeArrowheads="1" noCrop="1"/>
          </p:cNvPicPr>
          <p:nvPr/>
        </p:nvPicPr>
        <p:blipFill>
          <a:blip r:embed="rId4" cstate="print"/>
          <a:srcRect/>
          <a:stretch>
            <a:fillRect/>
          </a:stretch>
        </p:blipFill>
        <p:spPr bwMode="auto">
          <a:xfrm>
            <a:off x="304800" y="6553200"/>
            <a:ext cx="8672513" cy="3476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953000" y="0"/>
            <a:ext cx="4191000" cy="1676400"/>
          </a:xfrm>
          <a:solidFill>
            <a:srgbClr val="FFFF99"/>
          </a:solidFill>
        </p:spPr>
        <p:txBody>
          <a:bodyPr>
            <a:normAutofit fontScale="90000"/>
          </a:bodyPr>
          <a:lstStyle/>
          <a:p>
            <a:pPr eaLnBrk="1" hangingPunct="1"/>
            <a:r>
              <a:rPr lang="el-GR" sz="3600" b="1" smtClean="0"/>
              <a:t>Η είσοδος του Χριστού στα Ιεροσόλυμα</a:t>
            </a:r>
            <a:endParaRPr lang="en-GB" sz="3600" b="1" smtClean="0"/>
          </a:p>
        </p:txBody>
      </p:sp>
      <p:sp>
        <p:nvSpPr>
          <p:cNvPr id="10243" name="Rectangle 3"/>
          <p:cNvSpPr>
            <a:spLocks noGrp="1" noChangeArrowheads="1" noTextEdit="1"/>
          </p:cNvSpPr>
          <p:nvPr>
            <p:ph type="clipArt" sz="half" idx="1"/>
          </p:nvPr>
        </p:nvSpPr>
        <p:spPr/>
      </p:sp>
      <p:sp>
        <p:nvSpPr>
          <p:cNvPr id="10244" name="Rectangle 4"/>
          <p:cNvSpPr>
            <a:spLocks noGrp="1" noChangeArrowheads="1"/>
          </p:cNvSpPr>
          <p:nvPr>
            <p:ph type="body" sz="half" idx="2"/>
          </p:nvPr>
        </p:nvSpPr>
        <p:spPr>
          <a:xfrm>
            <a:off x="5029200" y="1752600"/>
            <a:ext cx="4114800" cy="5105400"/>
          </a:xfrm>
        </p:spPr>
        <p:txBody>
          <a:bodyPr/>
          <a:lstStyle/>
          <a:p>
            <a:pPr eaLnBrk="1" hangingPunct="1"/>
            <a:r>
              <a:rPr lang="el-GR" sz="2800" b="1" dirty="0" smtClean="0"/>
              <a:t>Ο Ιησούς μπήκε στην πόλη καθισμένος σε ένα μικρό γαϊδουράκι, στο οποίο δεν είχε καθίσει ποτέ κανείς. </a:t>
            </a:r>
          </a:p>
          <a:p>
            <a:pPr eaLnBrk="1" hangingPunct="1"/>
            <a:r>
              <a:rPr lang="el-GR" sz="2800" b="1" dirty="0" smtClean="0"/>
              <a:t>Στα Ιεροσόλυμα πολύς κόσμος ήρθε για να γιορτάσει το Πάσχα.</a:t>
            </a:r>
            <a:endParaRPr lang="en-GB" sz="2800" b="1" dirty="0" smtClean="0"/>
          </a:p>
        </p:txBody>
      </p:sp>
      <p:pic>
        <p:nvPicPr>
          <p:cNvPr id="10245" name="Picture 9" descr="Click to view full size image"/>
          <p:cNvPicPr>
            <a:picLocks noChangeAspect="1" noChangeArrowheads="1"/>
          </p:cNvPicPr>
          <p:nvPr/>
        </p:nvPicPr>
        <p:blipFill>
          <a:blip r:embed="rId2" cstate="print"/>
          <a:srcRect/>
          <a:stretch>
            <a:fillRect/>
          </a:stretch>
        </p:blipFill>
        <p:spPr bwMode="auto">
          <a:xfrm>
            <a:off x="96838" y="0"/>
            <a:ext cx="4792662" cy="6858000"/>
          </a:xfrm>
          <a:prstGeom prst="rect">
            <a:avLst/>
          </a:prstGeom>
          <a:noFill/>
          <a:ln w="9525">
            <a:noFill/>
            <a:miter lim="800000"/>
            <a:headEnd/>
            <a:tailEnd/>
          </a:ln>
        </p:spPr>
      </p:pic>
      <p:pic>
        <p:nvPicPr>
          <p:cNvPr id="10246" name="Picture 19" descr="christian"/>
          <p:cNvPicPr>
            <a:picLocks noChangeAspect="1" noChangeArrowheads="1" noCrop="1"/>
          </p:cNvPicPr>
          <p:nvPr/>
        </p:nvPicPr>
        <p:blipFill>
          <a:blip r:embed="rId3" cstate="print"/>
          <a:srcRect/>
          <a:stretch>
            <a:fillRect/>
          </a:stretch>
        </p:blipFill>
        <p:spPr bwMode="auto">
          <a:xfrm>
            <a:off x="4851400" y="6705600"/>
            <a:ext cx="4318000" cy="142875"/>
          </a:xfrm>
          <a:prstGeom prst="rect">
            <a:avLst/>
          </a:prstGeom>
          <a:noFill/>
          <a:ln w="9525">
            <a:noFill/>
            <a:miter lim="800000"/>
            <a:headEnd/>
            <a:tailEnd/>
          </a:ln>
        </p:spPr>
      </p:pic>
      <p:pic>
        <p:nvPicPr>
          <p:cNvPr id="10247" name="Picture 20" descr="christian"/>
          <p:cNvPicPr>
            <a:picLocks noChangeAspect="1" noChangeArrowheads="1" noCrop="1"/>
          </p:cNvPicPr>
          <p:nvPr/>
        </p:nvPicPr>
        <p:blipFill>
          <a:blip r:embed="rId3" cstate="print"/>
          <a:srcRect/>
          <a:stretch>
            <a:fillRect/>
          </a:stretch>
        </p:blipFill>
        <p:spPr bwMode="auto">
          <a:xfrm>
            <a:off x="4826000" y="1676400"/>
            <a:ext cx="4318000" cy="1428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609600"/>
            <a:ext cx="3886200" cy="1143000"/>
          </a:xfrm>
        </p:spPr>
        <p:txBody>
          <a:bodyPr/>
          <a:lstStyle/>
          <a:p>
            <a:pPr eaLnBrk="1" hangingPunct="1"/>
            <a:endParaRPr lang="el-GR" smtClean="0"/>
          </a:p>
        </p:txBody>
      </p:sp>
      <p:sp>
        <p:nvSpPr>
          <p:cNvPr id="11267" name="Rectangle 4"/>
          <p:cNvSpPr>
            <a:spLocks noGrp="1" noChangeArrowheads="1"/>
          </p:cNvSpPr>
          <p:nvPr>
            <p:ph type="body" sz="half" idx="2"/>
          </p:nvPr>
        </p:nvSpPr>
        <p:spPr>
          <a:xfrm>
            <a:off x="4648200" y="0"/>
            <a:ext cx="4495800" cy="6858000"/>
          </a:xfrm>
        </p:spPr>
        <p:txBody>
          <a:bodyPr/>
          <a:lstStyle/>
          <a:p>
            <a:pPr eaLnBrk="1" hangingPunct="1">
              <a:lnSpc>
                <a:spcPct val="90000"/>
              </a:lnSpc>
            </a:pPr>
            <a:r>
              <a:rPr lang="el-GR" sz="2800" b="1" dirty="0" smtClean="0"/>
              <a:t>Πολλοί είχαν μάθει ότι ο Χριστός είχε αναστήσει το Λάζαρο και ήθελαν να τον δουν. Ετοιμάστηκαν λοιπόν να τον υποδεχτούν σαν βασιλιά, στρώνοντας το δρόμο του με κλαδιά φοινικιάς και τα ρούχα τους. </a:t>
            </a:r>
          </a:p>
          <a:p>
            <a:pPr eaLnBrk="1" hangingPunct="1">
              <a:lnSpc>
                <a:spcPct val="90000"/>
              </a:lnSpc>
            </a:pPr>
            <a:r>
              <a:rPr lang="el-GR" sz="2800" b="1" dirty="0" smtClean="0"/>
              <a:t>Πολλοί σκαρφάλωναν στα δέντρα να τον δουν και άλλοι τον επευφημούσαν λέγοντας:</a:t>
            </a:r>
          </a:p>
          <a:p>
            <a:pPr eaLnBrk="1" hangingPunct="1">
              <a:lnSpc>
                <a:spcPct val="90000"/>
              </a:lnSpc>
            </a:pPr>
            <a:r>
              <a:rPr lang="el-GR" sz="2800" b="1" dirty="0" smtClean="0"/>
              <a:t>Ωσαννά</a:t>
            </a:r>
            <a:r>
              <a:rPr lang="el-GR" sz="2800" b="1" dirty="0" smtClean="0"/>
              <a:t>! Ευλογημένος είναι εκείνος που έρχεται σταλμένος από το Θεό.</a:t>
            </a:r>
            <a:endParaRPr lang="en-GB" sz="2800" b="1" dirty="0" smtClean="0"/>
          </a:p>
        </p:txBody>
      </p:sp>
      <p:pic>
        <p:nvPicPr>
          <p:cNvPr id="11268" name="Picture 8" descr="είσοδος του Χριστού στα Ιεροσόλυμα"/>
          <p:cNvPicPr>
            <a:picLocks noGrp="1" noChangeAspect="1" noChangeArrowheads="1"/>
          </p:cNvPicPr>
          <p:nvPr>
            <p:ph type="clipArt" sz="half" idx="1"/>
          </p:nvPr>
        </p:nvPicPr>
        <p:blipFill>
          <a:blip r:embed="rId2" cstate="print"/>
          <a:srcRect/>
          <a:stretch>
            <a:fillRect/>
          </a:stretch>
        </p:blipFill>
        <p:spPr>
          <a:xfrm>
            <a:off x="14288" y="685800"/>
            <a:ext cx="4813300" cy="5410200"/>
          </a:xfrm>
          <a:noFill/>
        </p:spPr>
      </p:pic>
      <p:pic>
        <p:nvPicPr>
          <p:cNvPr id="11269" name="Picture 9" descr="christian"/>
          <p:cNvPicPr>
            <a:picLocks noChangeAspect="1" noChangeArrowheads="1" noCrop="1"/>
          </p:cNvPicPr>
          <p:nvPr/>
        </p:nvPicPr>
        <p:blipFill>
          <a:blip r:embed="rId3" cstate="print"/>
          <a:srcRect/>
          <a:stretch>
            <a:fillRect/>
          </a:stretch>
        </p:blipFill>
        <p:spPr bwMode="auto">
          <a:xfrm>
            <a:off x="254000" y="6197600"/>
            <a:ext cx="4318000" cy="142875"/>
          </a:xfrm>
          <a:prstGeom prst="rect">
            <a:avLst/>
          </a:prstGeom>
          <a:noFill/>
          <a:ln w="9525">
            <a:noFill/>
            <a:miter lim="800000"/>
            <a:headEnd/>
            <a:tailEnd/>
          </a:ln>
        </p:spPr>
      </p:pic>
      <p:pic>
        <p:nvPicPr>
          <p:cNvPr id="11270" name="Picture 10" descr="christian"/>
          <p:cNvPicPr>
            <a:picLocks noChangeAspect="1" noChangeArrowheads="1" noCrop="1"/>
          </p:cNvPicPr>
          <p:nvPr/>
        </p:nvPicPr>
        <p:blipFill>
          <a:blip r:embed="rId3" cstate="print"/>
          <a:srcRect/>
          <a:stretch>
            <a:fillRect/>
          </a:stretch>
        </p:blipFill>
        <p:spPr bwMode="auto">
          <a:xfrm>
            <a:off x="254000" y="457200"/>
            <a:ext cx="4318000" cy="1428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03200"/>
            <a:ext cx="9144000" cy="1752600"/>
          </a:xfrm>
        </p:spPr>
        <p:txBody>
          <a:bodyPr>
            <a:normAutofit fontScale="90000"/>
          </a:bodyPr>
          <a:lstStyle/>
          <a:p>
            <a:pPr algn="l" eaLnBrk="1" hangingPunct="1"/>
            <a:r>
              <a:rPr lang="el-GR" sz="2800" b="1" dirty="0" smtClean="0"/>
              <a:t>Μπαίνοντας ο Χριστός στα Ιεροσόλυμα, πήγε στο ναό για να προσευχηθεί. Εκεί όμως συνάντησε μια εικόνα που δεν του άρεσε καθόλου. Άνθρωποι είχαν μετατρέψει τον ναό σε τόπο εμπορίου. Αγόραζαν και πουλούσαν πράγματα. </a:t>
            </a:r>
            <a:endParaRPr lang="en-GB" b="1" dirty="0" smtClean="0"/>
          </a:p>
        </p:txBody>
      </p:sp>
      <p:sp>
        <p:nvSpPr>
          <p:cNvPr id="12291" name="Rectangle 4"/>
          <p:cNvSpPr>
            <a:spLocks noGrp="1" noChangeArrowheads="1"/>
          </p:cNvSpPr>
          <p:nvPr>
            <p:ph type="body" sz="half" idx="2"/>
          </p:nvPr>
        </p:nvSpPr>
        <p:spPr>
          <a:xfrm>
            <a:off x="4876800" y="2057400"/>
            <a:ext cx="4267200" cy="3352800"/>
          </a:xfrm>
        </p:spPr>
        <p:txBody>
          <a:bodyPr/>
          <a:lstStyle/>
          <a:p>
            <a:pPr eaLnBrk="1" hangingPunct="1">
              <a:lnSpc>
                <a:spcPct val="90000"/>
              </a:lnSpc>
            </a:pPr>
            <a:r>
              <a:rPr lang="el-GR" sz="2800" b="1" dirty="0" smtClean="0"/>
              <a:t>Ο Χριστός θέλοντας να τους δείξει πως αυτό που έκαναν δεν ήταν σωστό τους έδιωξε από τον ναό λέγοντάς τους:</a:t>
            </a:r>
          </a:p>
          <a:p>
            <a:pPr eaLnBrk="1" hangingPunct="1">
              <a:lnSpc>
                <a:spcPct val="90000"/>
              </a:lnSpc>
            </a:pPr>
            <a:r>
              <a:rPr lang="el-GR" sz="2800" b="1" dirty="0" smtClean="0"/>
              <a:t>Ο οίκος μου είναι τόπος προσευχής κι εσείς τον κάνατε σπηλιά ληστών.</a:t>
            </a:r>
            <a:endParaRPr lang="en-GB" sz="2800" b="1" dirty="0" smtClean="0"/>
          </a:p>
        </p:txBody>
      </p:sp>
      <p:pic>
        <p:nvPicPr>
          <p:cNvPr id="12292" name="Picture 6" descr="Ο Χριστός διώχνει τους αργυραμοιβούς"/>
          <p:cNvPicPr>
            <a:picLocks noGrp="1" noChangeAspect="1" noChangeArrowheads="1"/>
          </p:cNvPicPr>
          <p:nvPr>
            <p:ph type="clipArt" sz="half" idx="1"/>
          </p:nvPr>
        </p:nvPicPr>
        <p:blipFill>
          <a:blip r:embed="rId2" cstate="print"/>
          <a:srcRect/>
          <a:stretch>
            <a:fillRect/>
          </a:stretch>
        </p:blipFill>
        <p:spPr>
          <a:xfrm>
            <a:off x="0" y="2036763"/>
            <a:ext cx="5029200" cy="3505200"/>
          </a:xfrm>
          <a:noFill/>
        </p:spPr>
      </p:pic>
      <p:sp>
        <p:nvSpPr>
          <p:cNvPr id="12293" name="Text Box 7"/>
          <p:cNvSpPr txBox="1">
            <a:spLocks noChangeArrowheads="1"/>
          </p:cNvSpPr>
          <p:nvPr/>
        </p:nvSpPr>
        <p:spPr bwMode="auto">
          <a:xfrm>
            <a:off x="101600" y="5486400"/>
            <a:ext cx="8839200" cy="946150"/>
          </a:xfrm>
          <a:prstGeom prst="rect">
            <a:avLst/>
          </a:prstGeom>
          <a:noFill/>
          <a:ln w="9525">
            <a:noFill/>
            <a:miter lim="800000"/>
            <a:headEnd/>
            <a:tailEnd/>
          </a:ln>
        </p:spPr>
        <p:txBody>
          <a:bodyPr>
            <a:spAutoFit/>
          </a:bodyPr>
          <a:lstStyle/>
          <a:p>
            <a:pPr>
              <a:spcBef>
                <a:spcPct val="50000"/>
              </a:spcBef>
            </a:pPr>
            <a:r>
              <a:rPr lang="el-GR" sz="2800" b="1"/>
              <a:t>Αμέσως μετά τυφλοί και κουτσοί που βρίσκονταν στο ναό έβρισκαν τη θεραπεία τους από το Χριστό.</a:t>
            </a:r>
            <a:endParaRPr lang="en-GB" sz="2800" b="1"/>
          </a:p>
        </p:txBody>
      </p:sp>
      <p:pic>
        <p:nvPicPr>
          <p:cNvPr id="12294" name="Picture 8" descr="flwerline">
            <a:hlinkClick r:id="rId3"/>
          </p:cNvPr>
          <p:cNvPicPr>
            <a:picLocks noChangeAspect="1" noChangeArrowheads="1" noCrop="1"/>
          </p:cNvPicPr>
          <p:nvPr/>
        </p:nvPicPr>
        <p:blipFill>
          <a:blip r:embed="rId4" cstate="print"/>
          <a:srcRect/>
          <a:stretch>
            <a:fillRect/>
          </a:stretch>
        </p:blipFill>
        <p:spPr bwMode="auto">
          <a:xfrm>
            <a:off x="381000" y="0"/>
            <a:ext cx="8672513" cy="260350"/>
          </a:xfrm>
          <a:prstGeom prst="rect">
            <a:avLst/>
          </a:prstGeom>
          <a:noFill/>
          <a:ln w="9525">
            <a:noFill/>
            <a:miter lim="800000"/>
            <a:headEnd/>
            <a:tailEnd/>
          </a:ln>
        </p:spPr>
      </p:pic>
      <p:pic>
        <p:nvPicPr>
          <p:cNvPr id="12295" name="Picture 9" descr="flwerline">
            <a:hlinkClick r:id="rId3"/>
          </p:cNvPr>
          <p:cNvPicPr>
            <a:picLocks noChangeAspect="1" noChangeArrowheads="1" noCrop="1"/>
          </p:cNvPicPr>
          <p:nvPr/>
        </p:nvPicPr>
        <p:blipFill>
          <a:blip r:embed="rId4" cstate="print"/>
          <a:srcRect/>
          <a:stretch>
            <a:fillRect/>
          </a:stretch>
        </p:blipFill>
        <p:spPr bwMode="auto">
          <a:xfrm>
            <a:off x="234950" y="6597650"/>
            <a:ext cx="8672513" cy="2603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304800"/>
            <a:ext cx="4191000" cy="838200"/>
          </a:xfrm>
        </p:spPr>
        <p:txBody>
          <a:bodyPr>
            <a:normAutofit fontScale="90000"/>
          </a:bodyPr>
          <a:lstStyle/>
          <a:p>
            <a:pPr eaLnBrk="1" hangingPunct="1"/>
            <a:r>
              <a:rPr lang="el-GR" sz="3600" smtClean="0"/>
              <a:t>Η Κυριακή των Βαΐων στην εκκλησία</a:t>
            </a:r>
            <a:endParaRPr lang="en-GB" sz="3600" smtClean="0"/>
          </a:p>
        </p:txBody>
      </p:sp>
      <p:sp>
        <p:nvSpPr>
          <p:cNvPr id="13315" name="Rectangle 4"/>
          <p:cNvSpPr>
            <a:spLocks noGrp="1" noChangeArrowheads="1"/>
          </p:cNvSpPr>
          <p:nvPr>
            <p:ph type="body" sz="half" idx="2"/>
          </p:nvPr>
        </p:nvSpPr>
        <p:spPr>
          <a:xfrm>
            <a:off x="4648200" y="0"/>
            <a:ext cx="4495800" cy="6858000"/>
          </a:xfrm>
        </p:spPr>
        <p:txBody>
          <a:bodyPr/>
          <a:lstStyle/>
          <a:p>
            <a:pPr eaLnBrk="1" hangingPunct="1"/>
            <a:r>
              <a:rPr lang="el-GR" sz="2400" b="1" dirty="0" smtClean="0"/>
              <a:t>Με την είσοδο του Χριστού στα Ιεροσόλυμα την Κυριακή των Βαΐων ξεκινά η Μεγάλη Εβδομάδα. </a:t>
            </a:r>
          </a:p>
          <a:p>
            <a:pPr eaLnBrk="1" hangingPunct="1"/>
            <a:r>
              <a:rPr lang="el-GR" sz="2400" b="1" dirty="0" smtClean="0"/>
              <a:t>Την ημέρα αυτή οι εκκλησίες είναι στολισμένες με βάγια. Οι άνθρωποι παίρνουν μαζί τους ελιά. Στην πρωινή λειτουργία την ώρα που ο ιερέας διαβάζει το Ευαγγέλιο για την είσοδο του Χριστού στα Ιεροσόλυμα, οι άνθρωποι ρίχνουν κλαδιά ελιάς.</a:t>
            </a:r>
          </a:p>
          <a:p>
            <a:pPr eaLnBrk="1" hangingPunct="1"/>
            <a:r>
              <a:rPr lang="el-GR" sz="2400" b="1" dirty="0" smtClean="0"/>
              <a:t>Μετά το τέλος της Θείας Λειτουργίας οι άνθρωποι αφήνουν την ελιά τους στην εκκλησία για να αγιαστεί για σαράντα μέρες.</a:t>
            </a:r>
            <a:endParaRPr lang="en-GB" sz="2400" b="1" dirty="0" smtClean="0"/>
          </a:p>
        </p:txBody>
      </p:sp>
      <p:pic>
        <p:nvPicPr>
          <p:cNvPr id="13316" name="Picture 6" descr="Κυριακή των Βαΐων"/>
          <p:cNvPicPr>
            <a:picLocks noGrp="1" noChangeAspect="1" noChangeArrowheads="1"/>
          </p:cNvPicPr>
          <p:nvPr>
            <p:ph type="clipArt" sz="half" idx="1"/>
          </p:nvPr>
        </p:nvPicPr>
        <p:blipFill>
          <a:blip r:embed="rId2" cstate="print"/>
          <a:srcRect/>
          <a:stretch>
            <a:fillRect/>
          </a:stretch>
        </p:blipFill>
        <p:spPr>
          <a:xfrm>
            <a:off x="0" y="1524000"/>
            <a:ext cx="4876800" cy="4778375"/>
          </a:xfrm>
          <a:noFill/>
        </p:spPr>
      </p:pic>
      <p:pic>
        <p:nvPicPr>
          <p:cNvPr id="13317" name="Picture 7" descr="christian"/>
          <p:cNvPicPr>
            <a:picLocks noChangeAspect="1" noChangeArrowheads="1" noCrop="1"/>
          </p:cNvPicPr>
          <p:nvPr/>
        </p:nvPicPr>
        <p:blipFill>
          <a:blip r:embed="rId3" cstate="print"/>
          <a:srcRect/>
          <a:stretch>
            <a:fillRect/>
          </a:stretch>
        </p:blipFill>
        <p:spPr bwMode="auto">
          <a:xfrm>
            <a:off x="685800" y="1371600"/>
            <a:ext cx="3292475" cy="109538"/>
          </a:xfrm>
          <a:prstGeom prst="rect">
            <a:avLst/>
          </a:prstGeom>
          <a:noFill/>
          <a:ln w="9525">
            <a:noFill/>
            <a:miter lim="800000"/>
            <a:headEnd/>
            <a:tailEnd/>
          </a:ln>
        </p:spPr>
      </p:pic>
      <p:pic>
        <p:nvPicPr>
          <p:cNvPr id="13318" name="Picture 8" descr="animated humming bid and flowers"/>
          <p:cNvPicPr>
            <a:picLocks noChangeAspect="1" noChangeArrowheads="1" noCrop="1"/>
          </p:cNvPicPr>
          <p:nvPr/>
        </p:nvPicPr>
        <p:blipFill>
          <a:blip r:embed="rId4" cstate="print"/>
          <a:srcRect/>
          <a:stretch>
            <a:fillRect/>
          </a:stretch>
        </p:blipFill>
        <p:spPr bwMode="auto">
          <a:xfrm>
            <a:off x="1" y="6292850"/>
            <a:ext cx="4716016" cy="5651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09600"/>
            <a:ext cx="7772400" cy="990600"/>
          </a:xfrm>
        </p:spPr>
        <p:txBody>
          <a:bodyPr>
            <a:normAutofit fontScale="90000"/>
          </a:bodyPr>
          <a:lstStyle/>
          <a:p>
            <a:pPr eaLnBrk="1" hangingPunct="1"/>
            <a:r>
              <a:rPr lang="el-GR" smtClean="0"/>
              <a:t>Η ακολουθία του Νυμφίου την Κυριακή το βράδυ</a:t>
            </a:r>
            <a:endParaRPr lang="en-GB" smtClean="0"/>
          </a:p>
        </p:txBody>
      </p:sp>
      <p:sp>
        <p:nvSpPr>
          <p:cNvPr id="14339" name="Rectangle 4"/>
          <p:cNvSpPr>
            <a:spLocks noGrp="1" noChangeArrowheads="1"/>
          </p:cNvSpPr>
          <p:nvPr>
            <p:ph type="body" sz="half" idx="2"/>
          </p:nvPr>
        </p:nvSpPr>
        <p:spPr>
          <a:xfrm>
            <a:off x="4191000" y="2032000"/>
            <a:ext cx="4953000" cy="4648200"/>
          </a:xfrm>
        </p:spPr>
        <p:txBody>
          <a:bodyPr/>
          <a:lstStyle/>
          <a:p>
            <a:pPr eaLnBrk="1" hangingPunct="1">
              <a:lnSpc>
                <a:spcPct val="90000"/>
              </a:lnSpc>
            </a:pPr>
            <a:r>
              <a:rPr lang="el-GR" sz="2400" b="1" smtClean="0"/>
              <a:t>Το βράδυ της Κυριακής των Βαΐων παρακολουθούμε στην εκκλησία την ακολουθία του Νυμφίου.</a:t>
            </a:r>
          </a:p>
          <a:p>
            <a:pPr eaLnBrk="1" hangingPunct="1">
              <a:lnSpc>
                <a:spcPct val="90000"/>
              </a:lnSpc>
            </a:pPr>
            <a:r>
              <a:rPr lang="el-GR" sz="2400" b="1" smtClean="0"/>
              <a:t>Μεταξύ άλλων θα ακούσουμε το τροπάριο:</a:t>
            </a:r>
          </a:p>
          <a:p>
            <a:pPr algn="ctr" eaLnBrk="1" hangingPunct="1">
              <a:lnSpc>
                <a:spcPct val="90000"/>
              </a:lnSpc>
              <a:buFontTx/>
              <a:buNone/>
            </a:pPr>
            <a:r>
              <a:rPr lang="el-GR" sz="2600" b="1" smtClean="0">
                <a:latin typeface="Palatino Linotype" pitchFamily="18" charset="0"/>
              </a:rPr>
              <a:t>Ιδού ο Νυμφίος έρχεται εν τω μέσω της  νυκτός </a:t>
            </a:r>
          </a:p>
          <a:p>
            <a:pPr algn="ctr" eaLnBrk="1" hangingPunct="1">
              <a:lnSpc>
                <a:spcPct val="90000"/>
              </a:lnSpc>
              <a:buFontTx/>
              <a:buNone/>
            </a:pPr>
            <a:r>
              <a:rPr lang="el-GR" sz="2600" b="1" smtClean="0">
                <a:latin typeface="Palatino Linotype" pitchFamily="18" charset="0"/>
              </a:rPr>
              <a:t>και μακάριος ο δούλος ον ευρήσει γρηγορούντα, </a:t>
            </a:r>
          </a:p>
          <a:p>
            <a:pPr algn="ctr" eaLnBrk="1" hangingPunct="1">
              <a:lnSpc>
                <a:spcPct val="90000"/>
              </a:lnSpc>
              <a:buFontTx/>
              <a:buNone/>
            </a:pPr>
            <a:r>
              <a:rPr lang="el-GR" sz="2600" b="1" smtClean="0">
                <a:latin typeface="Palatino Linotype" pitchFamily="18" charset="0"/>
              </a:rPr>
              <a:t>ανάξιος δε πάλι ον ευρήσει ραθυμούντα.</a:t>
            </a:r>
            <a:endParaRPr lang="en-GB" sz="2600" b="1" smtClean="0">
              <a:latin typeface="Palatino Linotype" pitchFamily="18" charset="0"/>
            </a:endParaRPr>
          </a:p>
        </p:txBody>
      </p:sp>
      <p:pic>
        <p:nvPicPr>
          <p:cNvPr id="14340" name="Picture 8" descr="animated humming bid and flowers"/>
          <p:cNvPicPr>
            <a:picLocks noChangeAspect="1" noChangeArrowheads="1" noCrop="1"/>
          </p:cNvPicPr>
          <p:nvPr/>
        </p:nvPicPr>
        <p:blipFill>
          <a:blip r:embed="rId2" cstate="print"/>
          <a:srcRect/>
          <a:stretch>
            <a:fillRect/>
          </a:stretch>
        </p:blipFill>
        <p:spPr bwMode="auto">
          <a:xfrm>
            <a:off x="203200" y="0"/>
            <a:ext cx="8672513" cy="565150"/>
          </a:xfrm>
          <a:prstGeom prst="rect">
            <a:avLst/>
          </a:prstGeom>
          <a:noFill/>
          <a:ln w="9525">
            <a:noFill/>
            <a:miter lim="800000"/>
            <a:headEnd/>
            <a:tailEnd/>
          </a:ln>
        </p:spPr>
      </p:pic>
      <p:pic>
        <p:nvPicPr>
          <p:cNvPr id="14341" name="Picture 9" descr="animated humming bid and flowers"/>
          <p:cNvPicPr>
            <a:picLocks noChangeAspect="1" noChangeArrowheads="1" noCrop="1"/>
          </p:cNvPicPr>
          <p:nvPr/>
        </p:nvPicPr>
        <p:blipFill>
          <a:blip r:embed="rId2" cstate="print"/>
          <a:srcRect/>
          <a:stretch>
            <a:fillRect/>
          </a:stretch>
        </p:blipFill>
        <p:spPr bwMode="auto">
          <a:xfrm>
            <a:off x="234950" y="6521450"/>
            <a:ext cx="8672513" cy="565150"/>
          </a:xfrm>
          <a:prstGeom prst="rect">
            <a:avLst/>
          </a:prstGeom>
          <a:noFill/>
          <a:ln w="9525">
            <a:noFill/>
            <a:miter lim="800000"/>
            <a:headEnd/>
            <a:tailEnd/>
          </a:ln>
        </p:spPr>
      </p:pic>
      <p:pic>
        <p:nvPicPr>
          <p:cNvPr id="14342" name="Picture 11" descr="http://andronianoi.ucoz.com/pasxa/nimfios.jpg"/>
          <p:cNvPicPr>
            <a:picLocks noGrp="1" noChangeAspect="1" noChangeArrowheads="1"/>
          </p:cNvPicPr>
          <p:nvPr>
            <p:ph type="clipArt" sz="half" idx="1"/>
          </p:nvPr>
        </p:nvPicPr>
        <p:blipFill>
          <a:blip r:embed="rId3" cstate="print"/>
          <a:srcRect/>
          <a:stretch>
            <a:fillRect/>
          </a:stretch>
        </p:blipFill>
        <p:spPr>
          <a:xfrm>
            <a:off x="609600" y="1857375"/>
            <a:ext cx="3378200" cy="4591050"/>
          </a:xfr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385</Words>
  <Application>Microsoft Office PowerPoint</Application>
  <PresentationFormat>On-screen Show (4:3)</PresentationFormat>
  <Paragraphs>31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ΠΑΣΧΑ</vt:lpstr>
      <vt:lpstr>Slide 2</vt:lpstr>
      <vt:lpstr>ΚΥΡΙΑΚΗ ΤΩΝ ΒΑΪΩΝ</vt:lpstr>
      <vt:lpstr>Το Πάσχα των Εβραίων πλησίαζε….</vt:lpstr>
      <vt:lpstr>Η είσοδος του Χριστού στα Ιεροσόλυμα</vt:lpstr>
      <vt:lpstr>Slide 6</vt:lpstr>
      <vt:lpstr>Μπαίνοντας ο Χριστός στα Ιεροσόλυμα, πήγε στο ναό για να προσευχηθεί. Εκεί όμως συνάντησε μια εικόνα που δεν του άρεσε καθόλου. Άνθρωποι είχαν μετατρέψει τον ναό σε τόπο εμπορίου. Αγόραζαν και πουλούσαν πράγματα. </vt:lpstr>
      <vt:lpstr>Η Κυριακή των Βαΐων στην εκκλησία</vt:lpstr>
      <vt:lpstr>Η ακολουθία του Νυμφίου την Κυριακή το βράδυ</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ΠΑΣΧΑ</dc:title>
  <dc:creator>Kypros</dc:creator>
  <cp:lastModifiedBy>Kypros</cp:lastModifiedBy>
  <cp:revision>36</cp:revision>
  <dcterms:created xsi:type="dcterms:W3CDTF">2020-04-11T16:51:23Z</dcterms:created>
  <dcterms:modified xsi:type="dcterms:W3CDTF">2020-04-12T08:52:56Z</dcterms:modified>
</cp:coreProperties>
</file>