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82" r:id="rId3"/>
    <p:sldId id="383" r:id="rId4"/>
    <p:sldId id="384" r:id="rId5"/>
    <p:sldId id="271" r:id="rId6"/>
    <p:sldId id="386" r:id="rId7"/>
    <p:sldId id="301" r:id="rId8"/>
    <p:sldId id="385"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027A4C24-A34D-40DB-87A9-6D41212CB68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76E5CB4B-BCFD-4B3D-86EA-A911EA8ABEA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70C53-7BBD-48E3-B17A-4AEE74575ED4}" type="datetimeFigureOut">
              <a:rPr lang="en-GB" smtClean="0"/>
              <a:pPr/>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9F88-B478-4F06-B042-1AB77B7458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l-GR" smtClean="0"/>
              <a:t>ΠΑΣΧΑ</a:t>
            </a:r>
            <a:endParaRPr lang="en-GB" smtClean="0"/>
          </a:p>
        </p:txBody>
      </p:sp>
      <p:sp>
        <p:nvSpPr>
          <p:cNvPr id="4099" name="Rectangle 4"/>
          <p:cNvSpPr>
            <a:spLocks noGrp="1" noChangeArrowheads="1"/>
          </p:cNvSpPr>
          <p:nvPr>
            <p:ph type="body" sz="half" idx="2"/>
          </p:nvPr>
        </p:nvSpPr>
        <p:spPr>
          <a:xfrm>
            <a:off x="4648200" y="4572000"/>
            <a:ext cx="2743200" cy="1524000"/>
          </a:xfrm>
        </p:spPr>
        <p:txBody>
          <a:bodyPr/>
          <a:lstStyle/>
          <a:p>
            <a:pPr eaLnBrk="1" hangingPunct="1"/>
            <a:endParaRPr lang="el-GR" sz="2800" smtClean="0"/>
          </a:p>
        </p:txBody>
      </p:sp>
      <p:sp>
        <p:nvSpPr>
          <p:cNvPr id="4100" name="WordArt 5"/>
          <p:cNvSpPr>
            <a:spLocks noChangeArrowheads="1" noChangeShapeType="1" noTextEdit="1"/>
          </p:cNvSpPr>
          <p:nvPr/>
        </p:nvSpPr>
        <p:spPr bwMode="auto">
          <a:xfrm>
            <a:off x="2024063" y="1346200"/>
            <a:ext cx="5095875" cy="647700"/>
          </a:xfrm>
          <a:prstGeom prst="rect">
            <a:avLst/>
          </a:prstGeom>
        </p:spPr>
        <p:txBody>
          <a:bodyPr spcFirstLastPara="1" wrap="none" fromWordArt="1">
            <a:prstTxWarp prst="textArchUp">
              <a:avLst>
                <a:gd name="adj" fmla="val 10800004"/>
              </a:avLst>
            </a:prstTxWarp>
          </a:bodyPr>
          <a:lstStyle/>
          <a:p>
            <a:pPr algn="ctr"/>
            <a:r>
              <a:rPr lang="el-GR" sz="3600" kern="10">
                <a:ln w="9525">
                  <a:solidFill>
                    <a:srgbClr val="000000"/>
                  </a:solidFill>
                  <a:round/>
                  <a:headEnd/>
                  <a:tailEnd/>
                </a:ln>
                <a:solidFill>
                  <a:srgbClr val="000000"/>
                </a:solidFill>
                <a:latin typeface="Arial Black"/>
              </a:rPr>
              <a:t>Η ΑΓΙΑ ΚΑΙ ΜΕΓΑΛΗ</a:t>
            </a:r>
            <a:endParaRPr lang="en-GB" sz="3600" kern="10">
              <a:ln w="9525">
                <a:solidFill>
                  <a:srgbClr val="000000"/>
                </a:solidFill>
                <a:round/>
                <a:headEnd/>
                <a:tailEnd/>
              </a:ln>
              <a:solidFill>
                <a:srgbClr val="000000"/>
              </a:solidFill>
              <a:latin typeface="Arial Black"/>
            </a:endParaRPr>
          </a:p>
        </p:txBody>
      </p:sp>
      <p:sp>
        <p:nvSpPr>
          <p:cNvPr id="4101" name="WordArt 6"/>
          <p:cNvSpPr>
            <a:spLocks noChangeArrowheads="1" noChangeShapeType="1" noTextEdit="1"/>
          </p:cNvSpPr>
          <p:nvPr/>
        </p:nvSpPr>
        <p:spPr bwMode="auto">
          <a:xfrm>
            <a:off x="1633538" y="1955800"/>
            <a:ext cx="6181725" cy="647700"/>
          </a:xfrm>
          <a:prstGeom prst="rect">
            <a:avLst/>
          </a:prstGeom>
        </p:spPr>
        <p:txBody>
          <a:bodyPr wrap="none" fromWordArt="1">
            <a:prstTxWarp prst="textPlain">
              <a:avLst>
                <a:gd name="adj" fmla="val 50000"/>
              </a:avLst>
            </a:prstTxWarp>
          </a:bodyPr>
          <a:lstStyle/>
          <a:p>
            <a:pPr algn="ctr"/>
            <a:r>
              <a:rPr lang="el-G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ΕΒΔΟΜΑΔΑ ΤΩΝ ΠΑΘΩΝ</a:t>
            </a:r>
            <a:endPar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4102" name="WordArt 7"/>
          <p:cNvSpPr>
            <a:spLocks noChangeArrowheads="1" noChangeShapeType="1" noTextEdit="1"/>
          </p:cNvSpPr>
          <p:nvPr/>
        </p:nvSpPr>
        <p:spPr bwMode="auto">
          <a:xfrm>
            <a:off x="2133600" y="2794000"/>
            <a:ext cx="4876800" cy="622300"/>
          </a:xfrm>
          <a:prstGeom prst="rect">
            <a:avLst/>
          </a:prstGeom>
        </p:spPr>
        <p:txBody>
          <a:bodyPr wrap="none" fromWordArt="1">
            <a:prstTxWarp prst="textCanDown">
              <a:avLst>
                <a:gd name="adj" fmla="val 33333"/>
              </a:avLst>
            </a:prstTxWarp>
          </a:bodyPr>
          <a:lstStyle/>
          <a:p>
            <a:pPr algn="ctr"/>
            <a:r>
              <a:rPr lang="el-GR" sz="3600" b="1" kern="10">
                <a:ln w="9525">
                  <a:solidFill>
                    <a:srgbClr val="000000"/>
                  </a:solidFill>
                  <a:round/>
                  <a:headEnd/>
                  <a:tailEnd/>
                </a:ln>
                <a:solidFill>
                  <a:srgbClr val="000000"/>
                </a:solidFill>
                <a:latin typeface="Arial"/>
                <a:cs typeface="Arial"/>
              </a:rPr>
              <a:t>ΤΟΥ ΧΡΙΣΤΟΥ</a:t>
            </a:r>
            <a:endParaRPr lang="en-GB" sz="3600" b="1" kern="10">
              <a:ln w="9525">
                <a:solidFill>
                  <a:srgbClr val="000000"/>
                </a:solidFill>
                <a:round/>
                <a:headEnd/>
                <a:tailEnd/>
              </a:ln>
              <a:solidFill>
                <a:srgbClr val="000000"/>
              </a:solidFill>
              <a:latin typeface="Arial"/>
              <a:cs typeface="Arial"/>
            </a:endParaRPr>
          </a:p>
        </p:txBody>
      </p:sp>
      <p:pic>
        <p:nvPicPr>
          <p:cNvPr id="4103" name="Picture 10" descr="Pascha08-01"/>
          <p:cNvPicPr>
            <a:picLocks noGrp="1" noChangeAspect="1" noChangeArrowheads="1"/>
          </p:cNvPicPr>
          <p:nvPr>
            <p:ph type="clipArt" sz="half" idx="1"/>
          </p:nvPr>
        </p:nvPicPr>
        <p:blipFill>
          <a:blip r:embed="rId2" cstate="print"/>
          <a:srcRect/>
          <a:stretch>
            <a:fillRect/>
          </a:stretch>
        </p:blipFill>
        <p:spPr>
          <a:xfrm>
            <a:off x="2895600" y="3568700"/>
            <a:ext cx="3505200" cy="2944813"/>
          </a:xfrm>
          <a:noFill/>
        </p:spPr>
      </p:pic>
      <p:pic>
        <p:nvPicPr>
          <p:cNvPr id="4104" name="Picture 11"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4105" name="Picture 12"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8134672" cy="1988840"/>
          </a:xfrm>
        </p:spPr>
        <p:txBody>
          <a:bodyPr>
            <a:noAutofit/>
          </a:bodyPr>
          <a:lstStyle/>
          <a:p>
            <a:pPr eaLnBrk="1" hangingPunct="1"/>
            <a:r>
              <a:rPr lang="el-GR" sz="3200" dirty="0" smtClean="0"/>
              <a:t>Την Ανάσταση λέμε όλοι:</a:t>
            </a:r>
            <a:br>
              <a:rPr lang="el-GR" sz="3200" dirty="0" smtClean="0"/>
            </a:br>
            <a:r>
              <a:rPr lang="el-GR" sz="3200" dirty="0" smtClean="0"/>
              <a:t>Χριστός Ανέστη</a:t>
            </a:r>
            <a:br>
              <a:rPr lang="el-GR" sz="3200" dirty="0" smtClean="0"/>
            </a:br>
            <a:r>
              <a:rPr lang="el-GR" sz="3200" dirty="0" smtClean="0"/>
              <a:t>και οι άλλοι μας απαντούν:</a:t>
            </a:r>
            <a:br>
              <a:rPr lang="el-GR" sz="3200" dirty="0" smtClean="0"/>
            </a:br>
            <a:r>
              <a:rPr lang="el-GR" sz="3200" dirty="0" smtClean="0"/>
              <a:t>Αληθώς Ανέστη</a:t>
            </a:r>
            <a:endParaRPr lang="en-US" sz="3200" dirty="0" smtClean="0"/>
          </a:p>
        </p:txBody>
      </p:sp>
      <p:sp>
        <p:nvSpPr>
          <p:cNvPr id="34820" name="Rectangle 4"/>
          <p:cNvSpPr>
            <a:spLocks noGrp="1" noChangeArrowheads="1"/>
          </p:cNvSpPr>
          <p:nvPr>
            <p:ph type="body" sz="half" idx="2"/>
          </p:nvPr>
        </p:nvSpPr>
        <p:spPr>
          <a:xfrm>
            <a:off x="4648200" y="2276872"/>
            <a:ext cx="3810000" cy="3819128"/>
          </a:xfrm>
        </p:spPr>
        <p:txBody>
          <a:bodyPr>
            <a:normAutofit lnSpcReduction="10000"/>
          </a:bodyPr>
          <a:lstStyle/>
          <a:p>
            <a:pPr eaLnBrk="1" hangingPunct="1">
              <a:lnSpc>
                <a:spcPct val="90000"/>
              </a:lnSpc>
            </a:pPr>
            <a:r>
              <a:rPr lang="el-GR" sz="3600" dirty="0" smtClean="0"/>
              <a:t>Όλοι είναι χαρούμενοι. Τσουγκρίζουν τα κόκκινα αυγά τρώνε τις </a:t>
            </a:r>
            <a:r>
              <a:rPr lang="el-GR" sz="3600" dirty="0" err="1" smtClean="0"/>
              <a:t>φλαούνες</a:t>
            </a:r>
            <a:r>
              <a:rPr lang="el-GR" sz="3600" dirty="0" smtClean="0"/>
              <a:t> και ανταλλάσσουν δώρα.</a:t>
            </a:r>
            <a:endParaRPr lang="en-US" sz="3600" dirty="0" smtClean="0"/>
          </a:p>
        </p:txBody>
      </p:sp>
      <p:pic>
        <p:nvPicPr>
          <p:cNvPr id="34822" name="Picture 6" descr="C:\Documents and Settings\USER\My Documents\scanner\Easter\anastasi 2.jpg"/>
          <p:cNvPicPr>
            <a:picLocks noGrp="1" noChangeAspect="1" noChangeArrowheads="1"/>
          </p:cNvPicPr>
          <p:nvPr>
            <p:ph type="clipArt" sz="half" idx="1"/>
          </p:nvPr>
        </p:nvPicPr>
        <p:blipFill>
          <a:blip r:embed="rId2" cstate="print"/>
          <a:srcRect/>
          <a:stretch>
            <a:fillRect/>
          </a:stretch>
        </p:blipFill>
        <p:spPr>
          <a:xfrm>
            <a:off x="1009650" y="1981200"/>
            <a:ext cx="3160713"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linds(horizontal)">
                                      <p:cBhvr>
                                        <p:cTn id="12" dur="5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299"/>
                                          </p:stCondLst>
                                        </p:cTn>
                                        <p:tgtEl>
                                          <p:spTgt spid="348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l-GR" smtClean="0"/>
              <a:t>ΚΥΡΙΑΚΗ ΤΟΥ ΠΑΣΧΑ</a:t>
            </a:r>
            <a:endParaRPr lang="en-GB" smtClean="0"/>
          </a:p>
        </p:txBody>
      </p:sp>
      <p:sp>
        <p:nvSpPr>
          <p:cNvPr id="137219" name="Rectangle 4"/>
          <p:cNvSpPr>
            <a:spLocks noGrp="1" noChangeArrowheads="1"/>
          </p:cNvSpPr>
          <p:nvPr>
            <p:ph type="body" sz="half" idx="2"/>
          </p:nvPr>
        </p:nvSpPr>
        <p:spPr/>
        <p:txBody>
          <a:bodyPr/>
          <a:lstStyle/>
          <a:p>
            <a:pPr eaLnBrk="1" hangingPunct="1"/>
            <a:endParaRPr lang="el-GR" sz="2800" smtClean="0"/>
          </a:p>
        </p:txBody>
      </p:sp>
      <p:pic>
        <p:nvPicPr>
          <p:cNvPr id="137220" name="Picture 7" descr="christosanastasis0_medium"/>
          <p:cNvPicPr>
            <a:picLocks noGrp="1" noChangeAspect="1" noChangeArrowheads="1"/>
          </p:cNvPicPr>
          <p:nvPr>
            <p:ph type="clipArt" sz="half" idx="1"/>
          </p:nvPr>
        </p:nvPicPr>
        <p:blipFill>
          <a:blip r:embed="rId2" cstate="print"/>
          <a:srcRect/>
          <a:stretch>
            <a:fillRect/>
          </a:stretch>
        </p:blipFill>
        <p:spPr>
          <a:xfrm>
            <a:off x="304800" y="1600200"/>
            <a:ext cx="3902075" cy="5257800"/>
          </a:xfrm>
          <a:noFill/>
        </p:spPr>
      </p:pic>
      <p:pic>
        <p:nvPicPr>
          <p:cNvPr id="137221" name="Picture 9" descr="istoriki_anastasi"/>
          <p:cNvPicPr>
            <a:picLocks noChangeAspect="1" noChangeArrowheads="1"/>
          </p:cNvPicPr>
          <p:nvPr/>
        </p:nvPicPr>
        <p:blipFill>
          <a:blip r:embed="rId3" cstate="print"/>
          <a:srcRect/>
          <a:stretch>
            <a:fillRect/>
          </a:stretch>
        </p:blipFill>
        <p:spPr bwMode="auto">
          <a:xfrm>
            <a:off x="4191000" y="1600200"/>
            <a:ext cx="4568825" cy="5257800"/>
          </a:xfrm>
          <a:prstGeom prst="rect">
            <a:avLst/>
          </a:prstGeom>
          <a:noFill/>
          <a:ln w="9525">
            <a:noFill/>
            <a:miter lim="800000"/>
            <a:headEnd/>
            <a:tailEnd/>
          </a:ln>
        </p:spPr>
      </p:pic>
      <p:pic>
        <p:nvPicPr>
          <p:cNvPr id="137222" name="Picture 10" descr="animated humming bid and flowers"/>
          <p:cNvPicPr>
            <a:picLocks noChangeAspect="1" noChangeArrowheads="1" noCrop="1"/>
          </p:cNvPicPr>
          <p:nvPr/>
        </p:nvPicPr>
        <p:blipFill>
          <a:blip r:embed="rId4" cstate="print"/>
          <a:srcRect/>
          <a:stretch>
            <a:fillRect/>
          </a:stretch>
        </p:blipFill>
        <p:spPr bwMode="auto">
          <a:xfrm>
            <a:off x="0" y="26988"/>
            <a:ext cx="9144000" cy="598487"/>
          </a:xfrm>
          <a:prstGeom prst="rect">
            <a:avLst/>
          </a:prstGeom>
          <a:noFill/>
          <a:ln w="9525">
            <a:noFill/>
            <a:miter lim="800000"/>
            <a:headEnd/>
            <a:tailEnd/>
          </a:ln>
        </p:spPr>
      </p:pic>
      <p:pic>
        <p:nvPicPr>
          <p:cNvPr id="137223" name="Picture 11" descr="animated humming bid and flowers"/>
          <p:cNvPicPr>
            <a:picLocks noChangeAspect="1" noChangeArrowheads="1" noCrop="1"/>
          </p:cNvPicPr>
          <p:nvPr/>
        </p:nvPicPr>
        <p:blipFill>
          <a:blip r:embed="rId4" cstate="print"/>
          <a:srcRect/>
          <a:stretch>
            <a:fillRect/>
          </a:stretch>
        </p:blipFill>
        <p:spPr bwMode="auto">
          <a:xfrm>
            <a:off x="0" y="6337300"/>
            <a:ext cx="9144000" cy="596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body" sz="half" idx="2"/>
          </p:nvPr>
        </p:nvSpPr>
        <p:spPr>
          <a:xfrm>
            <a:off x="3491880" y="1196752"/>
            <a:ext cx="5544616" cy="5472608"/>
          </a:xfrm>
        </p:spPr>
        <p:txBody>
          <a:bodyPr>
            <a:normAutofit fontScale="92500"/>
          </a:bodyPr>
          <a:lstStyle/>
          <a:p>
            <a:r>
              <a:rPr lang="el-GR" sz="2800" dirty="0" smtClean="0"/>
              <a:t>Το πρωί της Κυριακής </a:t>
            </a:r>
            <a:r>
              <a:rPr lang="el-GR" sz="2800" b="1" dirty="0" smtClean="0">
                <a:solidFill>
                  <a:srgbClr val="0000CC"/>
                </a:solidFill>
              </a:rPr>
              <a:t>οι μυροφόρες</a:t>
            </a:r>
            <a:r>
              <a:rPr lang="el-GR" sz="2800" dirty="0" smtClean="0"/>
              <a:t>, η Μαρία η Μαγδαληνή και η Μαρία η μητέρα του Ιακώβου, και η Σαλώμη αγόρασαν μύρα και ξεκίνησαν να πάνε στο μνήμα για να αλείψουν το σώμα του Χριστού, όπως συνηθιζόταν την εποχή εκείνη. Ήρθαν στο μνήμα πολύ πρωί, μόλις ανέτειλε ο ήλιος.</a:t>
            </a:r>
          </a:p>
          <a:p>
            <a:pPr eaLnBrk="1" hangingPunct="1"/>
            <a:r>
              <a:rPr lang="el-GR" sz="2800" dirty="0" smtClean="0"/>
              <a:t>Στο δρόμο προβληματίζονταν για το πώς θα μετακινήσουν την πλάκα που έκλεινε τον τάφο του Χριστού, γιατί ήταν πολύ βαριά.</a:t>
            </a:r>
          </a:p>
          <a:p>
            <a:pPr eaLnBrk="1" hangingPunct="1"/>
            <a:endParaRPr lang="el-GR" sz="2800" dirty="0" smtClean="0"/>
          </a:p>
        </p:txBody>
      </p:sp>
      <p:sp>
        <p:nvSpPr>
          <p:cNvPr id="4" name="Rectangle 3"/>
          <p:cNvSpPr/>
          <p:nvPr/>
        </p:nvSpPr>
        <p:spPr>
          <a:xfrm>
            <a:off x="323528" y="116632"/>
            <a:ext cx="8496944" cy="1077218"/>
          </a:xfrm>
          <a:prstGeom prst="rect">
            <a:avLst/>
          </a:prstGeom>
          <a:noFill/>
        </p:spPr>
        <p:txBody>
          <a:bodyPr wrap="square" lIns="91440" tIns="45720" rIns="91440" bIns="45720">
            <a:spAutoFit/>
          </a:bodyPr>
          <a:lstStyle/>
          <a:p>
            <a:pPr algn="ctr"/>
            <a:r>
              <a:rPr lang="el-GR"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Τρεις γυναίκες μυροφόρες πηγαίνουν στον τάφο του Χριστού</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172" name="Picture 4" descr="Οι Μυροφόρες γυναίκες και η έκπληξη της Αναστάσεως"/>
          <p:cNvPicPr>
            <a:picLocks noChangeAspect="1" noChangeArrowheads="1"/>
          </p:cNvPicPr>
          <p:nvPr/>
        </p:nvPicPr>
        <p:blipFill>
          <a:blip r:embed="rId2" cstate="print"/>
          <a:srcRect/>
          <a:stretch>
            <a:fillRect/>
          </a:stretch>
        </p:blipFill>
        <p:spPr bwMode="auto">
          <a:xfrm>
            <a:off x="107504" y="1340768"/>
            <a:ext cx="3528392" cy="4297314"/>
          </a:xfrm>
          <a:prstGeom prst="rect">
            <a:avLst/>
          </a:prstGeom>
          <a:noFill/>
        </p:spPr>
      </p:pic>
      <p:sp>
        <p:nvSpPr>
          <p:cNvPr id="8" name="TextBox 7"/>
          <p:cNvSpPr txBox="1"/>
          <p:nvPr/>
        </p:nvSpPr>
        <p:spPr>
          <a:xfrm>
            <a:off x="251520" y="5657671"/>
            <a:ext cx="3096344" cy="1200329"/>
          </a:xfrm>
          <a:prstGeom prst="rect">
            <a:avLst/>
          </a:prstGeom>
          <a:noFill/>
        </p:spPr>
        <p:txBody>
          <a:bodyPr wrap="square" rtlCol="0">
            <a:spAutoFit/>
          </a:bodyPr>
          <a:lstStyle/>
          <a:p>
            <a:pPr algn="ctr"/>
            <a:r>
              <a:rPr lang="el-GR" dirty="0" smtClean="0"/>
              <a:t>Οι μυροφόρες κρατούσαν μύρο (δηλαδή μυρωδικό) για να αλείψουν το σώμα του Χριστού.</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5" name="Picture 3" descr="MIROFORES"/>
          <p:cNvPicPr>
            <a:picLocks noChangeAspect="1" noChangeArrowheads="1"/>
          </p:cNvPicPr>
          <p:nvPr/>
        </p:nvPicPr>
        <p:blipFill>
          <a:blip r:embed="rId2" cstate="print"/>
          <a:srcRect/>
          <a:stretch>
            <a:fillRect/>
          </a:stretch>
        </p:blipFill>
        <p:spPr bwMode="auto">
          <a:xfrm>
            <a:off x="5004048" y="476672"/>
            <a:ext cx="4139952" cy="6381328"/>
          </a:xfrm>
          <a:prstGeom prst="rect">
            <a:avLst/>
          </a:prstGeom>
          <a:noFill/>
          <a:ln w="9525">
            <a:noFill/>
            <a:miter lim="800000"/>
            <a:headEnd/>
            <a:tailEnd/>
          </a:ln>
        </p:spPr>
      </p:pic>
      <p:sp>
        <p:nvSpPr>
          <p:cNvPr id="95236" name="Text Box 4"/>
          <p:cNvSpPr txBox="1">
            <a:spLocks noChangeArrowheads="1"/>
          </p:cNvSpPr>
          <p:nvPr/>
        </p:nvSpPr>
        <p:spPr bwMode="auto">
          <a:xfrm>
            <a:off x="0" y="548679"/>
            <a:ext cx="4932040" cy="6798784"/>
          </a:xfrm>
          <a:prstGeom prst="rect">
            <a:avLst/>
          </a:prstGeom>
          <a:noFill/>
          <a:ln w="9525">
            <a:noFill/>
            <a:miter lim="800000"/>
            <a:headEnd/>
            <a:tailEnd/>
          </a:ln>
        </p:spPr>
        <p:txBody>
          <a:bodyPr wrap="square">
            <a:spAutoFit/>
          </a:bodyPr>
          <a:lstStyle/>
          <a:p>
            <a:pPr>
              <a:lnSpc>
                <a:spcPct val="90000"/>
              </a:lnSpc>
              <a:spcBef>
                <a:spcPct val="20000"/>
              </a:spcBef>
              <a:buFontTx/>
              <a:buChar char="•"/>
            </a:pPr>
            <a:r>
              <a:rPr lang="el-GR" sz="2800" dirty="0"/>
              <a:t>Φτάνοντας όμως στον τάφο είδαν το μεγάλο θαύμα. Η πέτρα του τάφου είχε ανοιχτεί και ο τάφος ήταν ανοιχτός και άδειος. Ένας άγγελος καθόταν εκεί και τους είπε</a:t>
            </a:r>
            <a:r>
              <a:rPr lang="el-GR" sz="2800" dirty="0" smtClean="0"/>
              <a:t>:</a:t>
            </a:r>
          </a:p>
          <a:p>
            <a:pPr>
              <a:lnSpc>
                <a:spcPct val="90000"/>
              </a:lnSpc>
              <a:spcBef>
                <a:spcPct val="20000"/>
              </a:spcBef>
              <a:buFontTx/>
              <a:buChar char="•"/>
            </a:pPr>
            <a:r>
              <a:rPr lang="el-GR" sz="2800" dirty="0" smtClean="0"/>
              <a:t>“Μην τρομάζετε. Ψάχνετε για τον Ιησού από τη Ναζαρέτ, το σταυρωμένο. Αναστήθηκε. Δεν είναι εδώ. Να το μέρος όπου τον είχαν βάλει. Πηγαίνετε τώρα και πείτε στους μαθητές του και στον Πέτρο: «πηγαίνει πριν από σας στην Γαλιλαία και σας περιμένει. Εκεί θα τον δείτε, όπως σας το είπε».</a:t>
            </a:r>
            <a:endParaRPr lang="el-GR" sz="2800" dirty="0"/>
          </a:p>
          <a:p>
            <a:pPr>
              <a:spcBef>
                <a:spcPct val="50000"/>
              </a:spcBef>
            </a:pPr>
            <a:endParaRPr lang="en-GB" dirty="0">
              <a:latin typeface="MS Outlook" pitchFamily="2" charset="2"/>
            </a:endParaRPr>
          </a:p>
        </p:txBody>
      </p:sp>
      <p:sp>
        <p:nvSpPr>
          <p:cNvPr id="7" name="Rectangle 6"/>
          <p:cNvSpPr/>
          <p:nvPr/>
        </p:nvSpPr>
        <p:spPr>
          <a:xfrm>
            <a:off x="0" y="0"/>
            <a:ext cx="9144000" cy="461665"/>
          </a:xfrm>
          <a:prstGeom prst="rect">
            <a:avLst/>
          </a:prstGeom>
          <a:noFill/>
        </p:spPr>
        <p:txBody>
          <a:bodyPr wrap="square" lIns="91440" tIns="45720" rIns="91440" bIns="45720">
            <a:spAutoFit/>
          </a:bodyPr>
          <a:lstStyle/>
          <a:p>
            <a:pPr algn="ctr"/>
            <a:r>
              <a:rPr lang="el-GR"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Οι μυροφόρες μπροστά στον άδειο τάφο του Χριστού</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1+#ppt_w/2"/>
                                          </p:val>
                                        </p:tav>
                                        <p:tav tm="100000">
                                          <p:val>
                                            <p:strVal val="#ppt_x"/>
                                          </p:val>
                                        </p:tav>
                                      </p:tavLst>
                                    </p:anim>
                                    <p:anim calcmode="lin" valueType="num">
                                      <p:cBhvr additive="base">
                                        <p:cTn id="8" dur="500" fill="hold"/>
                                        <p:tgtEl>
                                          <p:spTgt spid="952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5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14400"/>
          </a:xfrm>
        </p:spPr>
        <p:txBody>
          <a:bodyPr>
            <a:normAutofit fontScale="90000"/>
          </a:bodyPr>
          <a:lstStyle/>
          <a:p>
            <a:pPr eaLnBrk="1" hangingPunct="1"/>
            <a:r>
              <a:rPr lang="el-GR" dirty="0" smtClean="0"/>
              <a:t>Οι μυροφόρες μαθαίνουν πρώτες την Ανάσταση του Χριστού</a:t>
            </a:r>
            <a:endParaRPr lang="en-US" dirty="0" smtClean="0"/>
          </a:p>
        </p:txBody>
      </p:sp>
      <p:sp>
        <p:nvSpPr>
          <p:cNvPr id="32771" name="Rectangle 3"/>
          <p:cNvSpPr>
            <a:spLocks noGrp="1" noChangeArrowheads="1"/>
          </p:cNvSpPr>
          <p:nvPr>
            <p:ph type="body" sz="half" idx="1"/>
          </p:nvPr>
        </p:nvSpPr>
        <p:spPr>
          <a:xfrm>
            <a:off x="395536" y="2564904"/>
            <a:ext cx="3911352" cy="2232248"/>
          </a:xfrm>
        </p:spPr>
        <p:txBody>
          <a:bodyPr>
            <a:normAutofit/>
          </a:bodyPr>
          <a:lstStyle/>
          <a:p>
            <a:r>
              <a:rPr lang="el-GR" sz="2800" dirty="0" smtClean="0"/>
              <a:t>Οι γυναίκες βγήκαν κι έφυγαν από το μνήμα γεμάτες τρόμο και δέος. </a:t>
            </a:r>
            <a:endParaRPr lang="en-US" sz="2800" b="1" i="1" dirty="0" smtClean="0"/>
          </a:p>
        </p:txBody>
      </p:sp>
      <p:pic>
        <p:nvPicPr>
          <p:cNvPr id="32774" name="Picture 6" descr="C:\Documents and Settings\USER\My Documents\scanner\Easter\aggelos.jpg"/>
          <p:cNvPicPr>
            <a:picLocks noGrp="1" noChangeAspect="1" noChangeArrowheads="1"/>
          </p:cNvPicPr>
          <p:nvPr>
            <p:ph type="clipArt" sz="half" idx="2"/>
          </p:nvPr>
        </p:nvPicPr>
        <p:blipFill>
          <a:blip r:embed="rId2" cstate="print"/>
          <a:srcRect/>
          <a:stretch>
            <a:fillRect/>
          </a:stretch>
        </p:blipFill>
        <p:spPr>
          <a:xfrm>
            <a:off x="4860032" y="1412776"/>
            <a:ext cx="4127500" cy="5181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p:cTn id="13" dur="500" fill="hold"/>
                                        <p:tgtEl>
                                          <p:spTgt spid="32774"/>
                                        </p:tgtEl>
                                        <p:attrNameLst>
                                          <p:attrName>ppt_w</p:attrName>
                                        </p:attrNameLst>
                                      </p:cBhvr>
                                      <p:tavLst>
                                        <p:tav tm="0">
                                          <p:val>
                                            <p:fltVal val="0"/>
                                          </p:val>
                                        </p:tav>
                                        <p:tav tm="100000">
                                          <p:val>
                                            <p:strVal val="#ppt_w"/>
                                          </p:val>
                                        </p:tav>
                                      </p:tavLst>
                                    </p:anim>
                                    <p:anim calcmode="lin" valueType="num">
                                      <p:cBhvr>
                                        <p:cTn id="14" dur="500" fill="hold"/>
                                        <p:tgtEl>
                                          <p:spTgt spid="3277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additive="base">
                                        <p:cTn id="19"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51520" y="476672"/>
            <a:ext cx="3168352" cy="3108543"/>
          </a:xfrm>
          <a:prstGeom prst="rect">
            <a:avLst/>
          </a:prstGeom>
          <a:noFill/>
          <a:ln w="9525">
            <a:noFill/>
            <a:miter lim="800000"/>
            <a:headEnd/>
            <a:tailEnd/>
          </a:ln>
        </p:spPr>
        <p:txBody>
          <a:bodyPr wrap="square">
            <a:spAutoFit/>
          </a:bodyPr>
          <a:lstStyle/>
          <a:p>
            <a:pPr>
              <a:spcBef>
                <a:spcPct val="50000"/>
              </a:spcBef>
            </a:pPr>
            <a:r>
              <a:rPr lang="el-GR" sz="2800" dirty="0"/>
              <a:t>Καθώς οι μυροφόρες έτρεχαν να πουν το μήνυμα στους μαθητές βλέπουν μπροστά τους τον αναστημένο Χριστό. </a:t>
            </a:r>
          </a:p>
        </p:txBody>
      </p:sp>
      <p:sp>
        <p:nvSpPr>
          <p:cNvPr id="96259" name="Text Box 3"/>
          <p:cNvSpPr txBox="1">
            <a:spLocks noChangeArrowheads="1"/>
          </p:cNvSpPr>
          <p:nvPr/>
        </p:nvSpPr>
        <p:spPr bwMode="auto">
          <a:xfrm>
            <a:off x="395536" y="4077072"/>
            <a:ext cx="3312368" cy="2893100"/>
          </a:xfrm>
          <a:prstGeom prst="rect">
            <a:avLst/>
          </a:prstGeom>
          <a:noFill/>
          <a:ln w="9525">
            <a:noFill/>
            <a:miter lim="800000"/>
            <a:headEnd/>
            <a:tailEnd/>
          </a:ln>
        </p:spPr>
        <p:txBody>
          <a:bodyPr wrap="square">
            <a:spAutoFit/>
          </a:bodyPr>
          <a:lstStyle/>
          <a:p>
            <a:pPr>
              <a:spcBef>
                <a:spcPct val="50000"/>
              </a:spcBef>
            </a:pPr>
            <a:r>
              <a:rPr lang="el-GR" sz="2800" b="1" dirty="0">
                <a:solidFill>
                  <a:srgbClr val="990033"/>
                </a:solidFill>
              </a:rPr>
              <a:t>-Χαίρετε. Μη φοβάστε. Πείτε το </a:t>
            </a:r>
            <a:r>
              <a:rPr lang="el-GR" sz="2800" b="1" dirty="0" err="1">
                <a:solidFill>
                  <a:srgbClr val="990033"/>
                </a:solidFill>
              </a:rPr>
              <a:t>στ</a:t>
            </a:r>
            <a:r>
              <a:rPr lang="el-GR" sz="2800" b="1" dirty="0" err="1" smtClean="0">
                <a:solidFill>
                  <a:srgbClr val="990033"/>
                </a:solidFill>
              </a:rPr>
              <a:t>΄</a:t>
            </a:r>
            <a:r>
              <a:rPr lang="el-GR" sz="2800" b="1" dirty="0" smtClean="0">
                <a:solidFill>
                  <a:srgbClr val="990033"/>
                </a:solidFill>
              </a:rPr>
              <a:t> αδέρφια </a:t>
            </a:r>
            <a:r>
              <a:rPr lang="el-GR" sz="2800" b="1" dirty="0">
                <a:solidFill>
                  <a:srgbClr val="990033"/>
                </a:solidFill>
              </a:rPr>
              <a:t>μου ότι θα συναντηθούμε στη Γαλιλαία.</a:t>
            </a:r>
            <a:endParaRPr lang="en-GB" sz="2800" b="1" dirty="0">
              <a:solidFill>
                <a:srgbClr val="990033"/>
              </a:solidFill>
            </a:endParaRPr>
          </a:p>
          <a:p>
            <a:pPr>
              <a:spcBef>
                <a:spcPct val="50000"/>
              </a:spcBef>
            </a:pPr>
            <a:endParaRPr lang="en-GB" sz="2800" dirty="0">
              <a:latin typeface="MS Outlook" pitchFamily="2" charset="2"/>
            </a:endParaRPr>
          </a:p>
        </p:txBody>
      </p:sp>
      <p:pic>
        <p:nvPicPr>
          <p:cNvPr id="141316" name="Picture 4" descr="Picture8 [640x480]"/>
          <p:cNvPicPr>
            <a:picLocks noChangeAspect="1" noChangeArrowheads="1"/>
          </p:cNvPicPr>
          <p:nvPr/>
        </p:nvPicPr>
        <p:blipFill>
          <a:blip r:embed="rId2" cstate="print"/>
          <a:srcRect/>
          <a:stretch>
            <a:fillRect/>
          </a:stretch>
        </p:blipFill>
        <p:spPr bwMode="auto">
          <a:xfrm>
            <a:off x="4067944" y="476672"/>
            <a:ext cx="5055419" cy="6381328"/>
          </a:xfrm>
          <a:prstGeom prst="rect">
            <a:avLst/>
          </a:prstGeom>
          <a:noFill/>
          <a:ln w="9525">
            <a:noFill/>
            <a:miter lim="800000"/>
            <a:headEnd/>
            <a:tailEnd/>
          </a:ln>
        </p:spPr>
      </p:pic>
      <p:pic>
        <p:nvPicPr>
          <p:cNvPr id="141318" name="Picture 6" descr="animated humming bid and flowers"/>
          <p:cNvPicPr>
            <a:picLocks noChangeAspect="1" noChangeArrowheads="1" noCrop="1"/>
          </p:cNvPicPr>
          <p:nvPr/>
        </p:nvPicPr>
        <p:blipFill>
          <a:blip r:embed="rId3" cstate="print"/>
          <a:srcRect/>
          <a:stretch>
            <a:fillRect/>
          </a:stretch>
        </p:blipFill>
        <p:spPr bwMode="auto">
          <a:xfrm>
            <a:off x="0" y="6337300"/>
            <a:ext cx="9144000" cy="596900"/>
          </a:xfrm>
          <a:prstGeom prst="rect">
            <a:avLst/>
          </a:prstGeom>
          <a:noFill/>
          <a:ln w="9525">
            <a:noFill/>
            <a:miter lim="800000"/>
            <a:headEnd/>
            <a:tailEnd/>
          </a:ln>
        </p:spPr>
      </p:pic>
      <p:sp>
        <p:nvSpPr>
          <p:cNvPr id="7" name="Rectangle 6"/>
          <p:cNvSpPr/>
          <p:nvPr/>
        </p:nvSpPr>
        <p:spPr>
          <a:xfrm>
            <a:off x="323528" y="0"/>
            <a:ext cx="8496944" cy="461665"/>
          </a:xfrm>
          <a:prstGeom prst="rect">
            <a:avLst/>
          </a:prstGeom>
          <a:noFill/>
        </p:spPr>
        <p:txBody>
          <a:bodyPr wrap="square" lIns="91440" tIns="45720" rIns="91440" bIns="45720">
            <a:spAutoFit/>
          </a:bodyPr>
          <a:lstStyle/>
          <a:p>
            <a:pPr algn="ctr"/>
            <a:r>
              <a:rPr lang="el-GR" sz="2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Η συνάντηση των μυροφόρων με τον Χριστό</a:t>
            </a: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779912" y="1268760"/>
            <a:ext cx="5184576" cy="5400600"/>
          </a:xfrm>
        </p:spPr>
        <p:txBody>
          <a:bodyPr>
            <a:normAutofit fontScale="85000" lnSpcReduction="10000"/>
          </a:bodyPr>
          <a:lstStyle/>
          <a:p>
            <a:r>
              <a:rPr lang="el-GR" dirty="0" smtClean="0"/>
              <a:t>Όταν οι απόστολοι έμαθαν για την Ανάσταση του Χριστού από τις Μυροφόρες, ξεκίνησαν για τον τάφο. Πρώτος μπήκε εκεί ο Σίμων Πέτρος. Εκεί βρήκαν τις πάνινες λουρίδες με τις οποίες είχαν τυλίξει το σώμα του Χριστού, κάτω στο έδαφος και το ύφασμα με το οποίο είχαν δέσει το κεφάλι του Ιησού να είναι τυλιγμένο σε μια μεριά χωριστά. Τότε κατάλαβαν ότι ο Χριστός αναστήθηκε όπως τους είχε πει όταν ήταν μαζί τους.</a:t>
            </a:r>
            <a:endParaRPr lang="en-GB" dirty="0"/>
          </a:p>
        </p:txBody>
      </p:sp>
      <p:pic>
        <p:nvPicPr>
          <p:cNvPr id="92162" name="Picture 2" descr="myroforai"/>
          <p:cNvPicPr>
            <a:picLocks noChangeAspect="1" noChangeArrowheads="1"/>
          </p:cNvPicPr>
          <p:nvPr/>
        </p:nvPicPr>
        <p:blipFill>
          <a:blip r:embed="rId2" cstate="print"/>
          <a:srcRect/>
          <a:stretch>
            <a:fillRect/>
          </a:stretch>
        </p:blipFill>
        <p:spPr bwMode="auto">
          <a:xfrm>
            <a:off x="0" y="1484784"/>
            <a:ext cx="3600400" cy="5146179"/>
          </a:xfrm>
          <a:prstGeom prst="rect">
            <a:avLst/>
          </a:prstGeom>
          <a:noFill/>
        </p:spPr>
      </p:pic>
      <p:sp>
        <p:nvSpPr>
          <p:cNvPr id="6" name="Rectangle 5"/>
          <p:cNvSpPr/>
          <p:nvPr/>
        </p:nvSpPr>
        <p:spPr>
          <a:xfrm>
            <a:off x="467544" y="116632"/>
            <a:ext cx="8424936" cy="954107"/>
          </a:xfrm>
          <a:prstGeom prst="rect">
            <a:avLst/>
          </a:prstGeom>
          <a:noFill/>
        </p:spPr>
        <p:txBody>
          <a:bodyPr wrap="square" lIns="91440" tIns="45720" rIns="91440" bIns="45720">
            <a:spAutoFit/>
          </a:bodyPr>
          <a:lstStyle/>
          <a:p>
            <a:pPr algn="ctr"/>
            <a:r>
              <a:rPr lang="el-G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Οι μαθητές του Χριστού πηγαίνουν στον άδειο τάφο</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276225"/>
            <a:ext cx="2057400" cy="2647950"/>
          </a:xfrm>
          <a:prstGeom prst="rect">
            <a:avLst/>
          </a:prstGeom>
          <a:noFill/>
          <a:ln w="9525">
            <a:noFill/>
            <a:miter lim="800000"/>
            <a:headEnd/>
            <a:tailEnd/>
          </a:ln>
          <a:effectLst/>
        </p:spPr>
        <p:txBody>
          <a:bodyPr>
            <a:spAutoFit/>
          </a:bodyPr>
          <a:lstStyle/>
          <a:p>
            <a:pPr>
              <a:spcBef>
                <a:spcPct val="50000"/>
              </a:spcBef>
            </a:pPr>
            <a:r>
              <a:rPr lang="el-GR" b="1">
                <a:solidFill>
                  <a:srgbClr val="990033"/>
                </a:solidFill>
                <a:effectLst>
                  <a:outerShdw blurRad="38100" dist="38100" dir="2700000" algn="tl">
                    <a:srgbClr val="C0C0C0"/>
                  </a:outerShdw>
                </a:effectLst>
              </a:rPr>
              <a:t>Κατέβηκες από τον </a:t>
            </a:r>
            <a:r>
              <a:rPr lang="el-GR" b="1" i="1">
                <a:solidFill>
                  <a:srgbClr val="990033"/>
                </a:solidFill>
                <a:effectLst>
                  <a:outerShdw blurRad="38100" dist="38100" dir="2700000" algn="tl">
                    <a:srgbClr val="C0C0C0"/>
                  </a:outerShdw>
                </a:effectLst>
              </a:rPr>
              <a:t>Ουρανό</a:t>
            </a:r>
            <a:r>
              <a:rPr lang="el-GR" b="1">
                <a:solidFill>
                  <a:srgbClr val="990033"/>
                </a:solidFill>
                <a:effectLst>
                  <a:outerShdw blurRad="38100" dist="38100" dir="2700000" algn="tl">
                    <a:srgbClr val="C0C0C0"/>
                  </a:outerShdw>
                </a:effectLst>
              </a:rPr>
              <a:t> και ήρθες στη </a:t>
            </a:r>
            <a:r>
              <a:rPr lang="el-GR" b="1" i="1">
                <a:solidFill>
                  <a:srgbClr val="990033"/>
                </a:solidFill>
                <a:effectLst>
                  <a:outerShdw blurRad="38100" dist="38100" dir="2700000" algn="tl">
                    <a:srgbClr val="C0C0C0"/>
                  </a:outerShdw>
                </a:effectLst>
              </a:rPr>
              <a:t>γη</a:t>
            </a:r>
            <a:r>
              <a:rPr lang="el-GR" b="1">
                <a:solidFill>
                  <a:srgbClr val="990033"/>
                </a:solidFill>
                <a:effectLst>
                  <a:outerShdw blurRad="38100" dist="38100" dir="2700000" algn="tl">
                    <a:srgbClr val="C0C0C0"/>
                  </a:outerShdw>
                </a:effectLst>
              </a:rPr>
              <a:t> για να βρεις και να σώσεις τον Αδάμ...</a:t>
            </a:r>
            <a:endParaRPr lang="en-GB" b="1">
              <a:solidFill>
                <a:srgbClr val="990033"/>
              </a:solidFill>
              <a:effectLst>
                <a:outerShdw blurRad="38100" dist="38100" dir="2700000" algn="tl">
                  <a:srgbClr val="C0C0C0"/>
                </a:outerShdw>
              </a:effectLst>
            </a:endParaRPr>
          </a:p>
        </p:txBody>
      </p:sp>
      <p:sp>
        <p:nvSpPr>
          <p:cNvPr id="94211" name="Text Box 3"/>
          <p:cNvSpPr txBox="1">
            <a:spLocks noChangeArrowheads="1"/>
          </p:cNvSpPr>
          <p:nvPr/>
        </p:nvSpPr>
        <p:spPr bwMode="auto">
          <a:xfrm>
            <a:off x="7391400" y="2994025"/>
            <a:ext cx="1752600" cy="3378200"/>
          </a:xfrm>
          <a:prstGeom prst="rect">
            <a:avLst/>
          </a:prstGeom>
          <a:noFill/>
          <a:ln w="9525">
            <a:noFill/>
            <a:miter lim="800000"/>
            <a:headEnd/>
            <a:tailEnd/>
          </a:ln>
          <a:effectLst/>
        </p:spPr>
        <p:txBody>
          <a:bodyPr>
            <a:spAutoFit/>
          </a:bodyPr>
          <a:lstStyle/>
          <a:p>
            <a:pPr>
              <a:spcBef>
                <a:spcPct val="50000"/>
              </a:spcBef>
            </a:pPr>
            <a:r>
              <a:rPr lang="el-GR" b="1">
                <a:solidFill>
                  <a:srgbClr val="990033"/>
                </a:solidFill>
                <a:effectLst>
                  <a:outerShdw blurRad="38100" dist="38100" dir="2700000" algn="tl">
                    <a:srgbClr val="C0C0C0"/>
                  </a:outerShdw>
                </a:effectLst>
              </a:rPr>
              <a:t>...και όταν δε τον βρήκες εκεί κατέβηκες μέχρι και τον </a:t>
            </a:r>
            <a:r>
              <a:rPr lang="el-GR" b="1" i="1">
                <a:solidFill>
                  <a:srgbClr val="990033"/>
                </a:solidFill>
                <a:effectLst>
                  <a:outerShdw blurRad="38100" dist="38100" dir="2700000" algn="tl">
                    <a:srgbClr val="C0C0C0"/>
                  </a:outerShdw>
                </a:effectLst>
              </a:rPr>
              <a:t>Άδη </a:t>
            </a:r>
            <a:r>
              <a:rPr lang="el-GR" b="1">
                <a:solidFill>
                  <a:srgbClr val="990033"/>
                </a:solidFill>
                <a:effectLst>
                  <a:outerShdw blurRad="38100" dist="38100" dir="2700000" algn="tl">
                    <a:srgbClr val="C0C0C0"/>
                  </a:outerShdw>
                </a:effectLst>
              </a:rPr>
              <a:t>για να τον βρεις και να τον σώσεις.</a:t>
            </a:r>
            <a:endParaRPr lang="en-GB" b="1">
              <a:solidFill>
                <a:srgbClr val="990033"/>
              </a:solidFill>
              <a:effectLst>
                <a:outerShdw blurRad="38100" dist="38100" dir="2700000" algn="tl">
                  <a:srgbClr val="C0C0C0"/>
                </a:outerShdw>
              </a:effectLst>
            </a:endParaRPr>
          </a:p>
        </p:txBody>
      </p:sp>
      <p:pic>
        <p:nvPicPr>
          <p:cNvPr id="140292" name="Picture 4" descr="Picture10 [640x480]"/>
          <p:cNvPicPr>
            <a:picLocks noChangeAspect="1" noChangeArrowheads="1"/>
          </p:cNvPicPr>
          <p:nvPr/>
        </p:nvPicPr>
        <p:blipFill>
          <a:blip r:embed="rId2" cstate="print"/>
          <a:srcRect/>
          <a:stretch>
            <a:fillRect/>
          </a:stretch>
        </p:blipFill>
        <p:spPr bwMode="auto">
          <a:xfrm>
            <a:off x="1979613" y="0"/>
            <a:ext cx="5302250" cy="6858000"/>
          </a:xfrm>
          <a:prstGeom prst="rect">
            <a:avLst/>
          </a:prstGeom>
          <a:noFill/>
          <a:ln w="9525">
            <a:noFill/>
            <a:miter lim="800000"/>
            <a:headEnd/>
            <a:tailEnd/>
          </a:ln>
        </p:spPr>
      </p:pic>
      <p:pic>
        <p:nvPicPr>
          <p:cNvPr id="140293" name="Picture 5" descr="animated humming bid and flowers"/>
          <p:cNvPicPr>
            <a:picLocks noChangeAspect="1" noChangeArrowheads="1" noCrop="1"/>
          </p:cNvPicPr>
          <p:nvPr/>
        </p:nvPicPr>
        <p:blipFill>
          <a:blip r:embed="rId3" cstate="print"/>
          <a:srcRect/>
          <a:stretch>
            <a:fillRect/>
          </a:stretch>
        </p:blipFill>
        <p:spPr bwMode="auto">
          <a:xfrm>
            <a:off x="0" y="26988"/>
            <a:ext cx="9144000" cy="598487"/>
          </a:xfrm>
          <a:prstGeom prst="rect">
            <a:avLst/>
          </a:prstGeom>
          <a:noFill/>
          <a:ln w="9525">
            <a:noFill/>
            <a:miter lim="800000"/>
            <a:headEnd/>
            <a:tailEnd/>
          </a:ln>
        </p:spPr>
      </p:pic>
      <p:pic>
        <p:nvPicPr>
          <p:cNvPr id="140294" name="Picture 6" descr="animated humming bid and flowers"/>
          <p:cNvPicPr>
            <a:picLocks noChangeAspect="1" noChangeArrowheads="1" noCrop="1"/>
          </p:cNvPicPr>
          <p:nvPr/>
        </p:nvPicPr>
        <p:blipFill>
          <a:blip r:embed="rId3" cstate="print"/>
          <a:srcRect/>
          <a:stretch>
            <a:fillRect/>
          </a:stretch>
        </p:blipFill>
        <p:spPr bwMode="auto">
          <a:xfrm>
            <a:off x="0" y="6337300"/>
            <a:ext cx="9144000" cy="596900"/>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lide(fromBottom)">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slide(fromTop)">
                                      <p:cBhvr>
                                        <p:cTn id="12"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609600"/>
          </a:xfrm>
        </p:spPr>
        <p:txBody>
          <a:bodyPr>
            <a:normAutofit fontScale="90000"/>
          </a:bodyPr>
          <a:lstStyle/>
          <a:p>
            <a:pPr eaLnBrk="1" hangingPunct="1"/>
            <a:r>
              <a:rPr lang="el-GR" smtClean="0"/>
              <a:t>Χριστός Ανέστη</a:t>
            </a:r>
            <a:endParaRPr lang="en-US" smtClean="0"/>
          </a:p>
        </p:txBody>
      </p:sp>
      <p:sp>
        <p:nvSpPr>
          <p:cNvPr id="33795" name="Rectangle 3"/>
          <p:cNvSpPr>
            <a:spLocks noGrp="1" noChangeArrowheads="1"/>
          </p:cNvSpPr>
          <p:nvPr>
            <p:ph type="body" sz="half" idx="1"/>
          </p:nvPr>
        </p:nvSpPr>
        <p:spPr>
          <a:xfrm>
            <a:off x="609600" y="990600"/>
            <a:ext cx="4419600" cy="5105400"/>
          </a:xfrm>
        </p:spPr>
        <p:txBody>
          <a:bodyPr/>
          <a:lstStyle/>
          <a:p>
            <a:pPr eaLnBrk="1" hangingPunct="1">
              <a:lnSpc>
                <a:spcPct val="90000"/>
              </a:lnSpc>
            </a:pPr>
            <a:r>
              <a:rPr lang="el-GR" sz="3000" dirty="0" smtClean="0"/>
              <a:t>Η Ανάσταση του Χριστού είναι η μεγαλύτερη γιορτή για όλους τους Χριστιανούς.</a:t>
            </a:r>
          </a:p>
          <a:p>
            <a:pPr eaLnBrk="1" hangingPunct="1">
              <a:lnSpc>
                <a:spcPct val="90000"/>
              </a:lnSpc>
            </a:pPr>
            <a:r>
              <a:rPr lang="el-GR" sz="3000" dirty="0" smtClean="0"/>
              <a:t>Όλοι πηγαίνουν στην εκκλησία για να ακούσουν τον </a:t>
            </a:r>
            <a:r>
              <a:rPr lang="el-GR" sz="3000" b="1" dirty="0" smtClean="0"/>
              <a:t>«Καλό</a:t>
            </a:r>
            <a:r>
              <a:rPr lang="el-GR" sz="3000" dirty="0" smtClean="0"/>
              <a:t> </a:t>
            </a:r>
            <a:r>
              <a:rPr lang="el-GR" sz="3000" b="1" dirty="0" smtClean="0"/>
              <a:t>Λόγο»</a:t>
            </a:r>
            <a:r>
              <a:rPr lang="el-GR" sz="3000" dirty="0" smtClean="0"/>
              <a:t> να ανάψουν τη λαμπάδα τους και να ευχηθούν το </a:t>
            </a:r>
            <a:r>
              <a:rPr lang="el-GR" sz="3000" b="1" dirty="0" smtClean="0"/>
              <a:t>«Χριστός Ανέστη» .</a:t>
            </a:r>
            <a:endParaRPr lang="en-US" sz="3000" b="1" dirty="0" smtClean="0"/>
          </a:p>
        </p:txBody>
      </p:sp>
      <p:pic>
        <p:nvPicPr>
          <p:cNvPr id="33798" name="Picture 6" descr="C:\Documents and Settings\USER\My Documents\scanner\Easter\anastasi.jpg"/>
          <p:cNvPicPr>
            <a:picLocks noGrp="1" noChangeAspect="1" noChangeArrowheads="1"/>
          </p:cNvPicPr>
          <p:nvPr>
            <p:ph type="clipArt" sz="half" idx="2"/>
          </p:nvPr>
        </p:nvPicPr>
        <p:blipFill>
          <a:blip r:embed="rId2" cstate="print"/>
          <a:srcRect/>
          <a:stretch>
            <a:fillRect/>
          </a:stretch>
        </p:blipFill>
        <p:spPr>
          <a:xfrm>
            <a:off x="5181600" y="914400"/>
            <a:ext cx="3683000" cy="5181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p:cTn id="13" dur="500" fill="hold"/>
                                        <p:tgtEl>
                                          <p:spTgt spid="33798"/>
                                        </p:tgtEl>
                                        <p:attrNameLst>
                                          <p:attrName>ppt_w</p:attrName>
                                        </p:attrNameLst>
                                      </p:cBhvr>
                                      <p:tavLst>
                                        <p:tav tm="0">
                                          <p:val>
                                            <p:fltVal val="0"/>
                                          </p:val>
                                        </p:tav>
                                        <p:tav tm="100000">
                                          <p:val>
                                            <p:strVal val="#ppt_w"/>
                                          </p:val>
                                        </p:tav>
                                      </p:tavLst>
                                    </p:anim>
                                    <p:anim calcmode="lin" valueType="num">
                                      <p:cBhvr>
                                        <p:cTn id="14" dur="500" fill="hold"/>
                                        <p:tgtEl>
                                          <p:spTgt spid="3379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0" end="0"/>
                                            </p:txEl>
                                          </p:spTgt>
                                        </p:tgtEl>
                                        <p:attrNameLst>
                                          <p:attrName>style.visibility</p:attrName>
                                        </p:attrNameLst>
                                      </p:cBhvr>
                                      <p:to>
                                        <p:strVal val="visible"/>
                                      </p:to>
                                    </p:set>
                                    <p:anim calcmode="lin" valueType="num">
                                      <p:cBhvr additive="base">
                                        <p:cTn id="19"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1" end="1"/>
                                            </p:txEl>
                                          </p:spTgt>
                                        </p:tgtEl>
                                        <p:attrNameLst>
                                          <p:attrName>style.visibility</p:attrName>
                                        </p:attrNameLst>
                                      </p:cBhvr>
                                      <p:to>
                                        <p:strVal val="visible"/>
                                      </p:to>
                                    </p:set>
                                    <p:anim calcmode="lin" valueType="num">
                                      <p:cBhvr additive="base">
                                        <p:cTn id="25"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462</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ΠΑΣΧΑ</vt:lpstr>
      <vt:lpstr>ΚΥΡΙΑΚΗ ΤΟΥ ΠΑΣΧΑ</vt:lpstr>
      <vt:lpstr>Slide 3</vt:lpstr>
      <vt:lpstr>Slide 4</vt:lpstr>
      <vt:lpstr>Οι μυροφόρες μαθαίνουν πρώτες την Ανάσταση του Χριστού</vt:lpstr>
      <vt:lpstr>Slide 6</vt:lpstr>
      <vt:lpstr>Slide 7</vt:lpstr>
      <vt:lpstr>Slide 8</vt:lpstr>
      <vt:lpstr>Χριστός Ανέστη</vt:lpstr>
      <vt:lpstr>Την Ανάσταση λέμε όλοι: Χριστός Ανέστη και οι άλλοι μας απαντούν: Αληθώς Ανέστη</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dc:title>
  <dc:creator>Kypros</dc:creator>
  <cp:lastModifiedBy>Kypros</cp:lastModifiedBy>
  <cp:revision>37</cp:revision>
  <dcterms:created xsi:type="dcterms:W3CDTF">2020-04-11T16:51:23Z</dcterms:created>
  <dcterms:modified xsi:type="dcterms:W3CDTF">2020-04-12T09:07:01Z</dcterms:modified>
</cp:coreProperties>
</file>