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5" r:id="rId3"/>
    <p:sldId id="286" r:id="rId4"/>
    <p:sldId id="410" r:id="rId5"/>
    <p:sldId id="411" r:id="rId6"/>
    <p:sldId id="412" r:id="rId7"/>
    <p:sldId id="413" r:id="rId8"/>
    <p:sldId id="414" r:id="rId9"/>
    <p:sldId id="415" r:id="rId10"/>
    <p:sldId id="416" r:id="rId11"/>
    <p:sldId id="417" r:id="rId12"/>
    <p:sldId id="288" r:id="rId13"/>
    <p:sldId id="289"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76E5CB4B-BCFD-4B3D-86EA-A911EA8ABE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2BA02E-9130-4613-AC18-8C0B1BCB742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70C53-7BBD-48E3-B17A-4AEE74575ED4}" type="datetimeFigureOut">
              <a:rPr lang="en-GB" smtClean="0"/>
              <a:pPr/>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9F88-B478-4F06-B042-1AB77B7458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1.bp.blogspot.com/-ZQZp1iPc40k/TZ277Ht7T1I/AAAAAAAAReI/Gz9Io5fGOgE/s1600/%CE%9A%CE%91%CE%A3%CE%A3%CE%99%CE%91%CE%9D%CE%97.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3.bp.blogspot.com/-fIQI98gqdFE/TZ28cu-F55I/AAAAAAAAReU/pEXkC-kli7w/s1600/%CE%A0%CE%91%CE%A1%CE%91%CE%92%CE%9F%CE%9B%CE%97+10+%CE%A0%CE%91%CE%A1%CE%98%CE%95%CE%9D%CE%A9%CE%9D_1.jpg" TargetMode="Externa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l-GR" smtClean="0"/>
              <a:t>ΠΑΣΧΑ</a:t>
            </a:r>
            <a:endParaRPr lang="en-GB" smtClean="0"/>
          </a:p>
        </p:txBody>
      </p:sp>
      <p:sp>
        <p:nvSpPr>
          <p:cNvPr id="4099" name="Rectangle 4"/>
          <p:cNvSpPr>
            <a:spLocks noGrp="1" noChangeArrowheads="1"/>
          </p:cNvSpPr>
          <p:nvPr>
            <p:ph type="body" sz="half" idx="2"/>
          </p:nvPr>
        </p:nvSpPr>
        <p:spPr>
          <a:xfrm>
            <a:off x="4648200" y="4572000"/>
            <a:ext cx="2743200" cy="1524000"/>
          </a:xfrm>
        </p:spPr>
        <p:txBody>
          <a:bodyPr/>
          <a:lstStyle/>
          <a:p>
            <a:pPr eaLnBrk="1" hangingPunct="1"/>
            <a:endParaRPr lang="el-GR" sz="2800" smtClean="0"/>
          </a:p>
        </p:txBody>
      </p:sp>
      <p:sp>
        <p:nvSpPr>
          <p:cNvPr id="4100" name="WordArt 5"/>
          <p:cNvSpPr>
            <a:spLocks noChangeArrowheads="1" noChangeShapeType="1" noTextEdit="1"/>
          </p:cNvSpPr>
          <p:nvPr/>
        </p:nvSpPr>
        <p:spPr bwMode="auto">
          <a:xfrm>
            <a:off x="2024063" y="1346200"/>
            <a:ext cx="5095875" cy="647700"/>
          </a:xfrm>
          <a:prstGeom prst="rect">
            <a:avLst/>
          </a:prstGeom>
        </p:spPr>
        <p:txBody>
          <a:bodyPr spcFirstLastPara="1" wrap="none" fromWordArt="1">
            <a:prstTxWarp prst="textArchUp">
              <a:avLst>
                <a:gd name="adj" fmla="val 10800004"/>
              </a:avLst>
            </a:prstTxWarp>
          </a:bodyPr>
          <a:lstStyle/>
          <a:p>
            <a:pPr algn="ctr"/>
            <a:r>
              <a:rPr lang="el-GR" sz="3600" kern="10">
                <a:ln w="9525">
                  <a:solidFill>
                    <a:srgbClr val="000000"/>
                  </a:solidFill>
                  <a:round/>
                  <a:headEnd/>
                  <a:tailEnd/>
                </a:ln>
                <a:solidFill>
                  <a:srgbClr val="000000"/>
                </a:solidFill>
                <a:latin typeface="Arial Black"/>
              </a:rPr>
              <a:t>Η ΑΓΙΑ ΚΑΙ ΜΕΓΑΛΗ</a:t>
            </a:r>
            <a:endParaRPr lang="en-GB" sz="3600" kern="10">
              <a:ln w="9525">
                <a:solidFill>
                  <a:srgbClr val="000000"/>
                </a:solidFill>
                <a:round/>
                <a:headEnd/>
                <a:tailEnd/>
              </a:ln>
              <a:solidFill>
                <a:srgbClr val="000000"/>
              </a:solidFill>
              <a:latin typeface="Arial Black"/>
            </a:endParaRPr>
          </a:p>
        </p:txBody>
      </p:sp>
      <p:sp>
        <p:nvSpPr>
          <p:cNvPr id="4101" name="WordArt 6"/>
          <p:cNvSpPr>
            <a:spLocks noChangeArrowheads="1" noChangeShapeType="1" noTextEdit="1"/>
          </p:cNvSpPr>
          <p:nvPr/>
        </p:nvSpPr>
        <p:spPr bwMode="auto">
          <a:xfrm>
            <a:off x="1633538" y="1955800"/>
            <a:ext cx="6181725" cy="647700"/>
          </a:xfrm>
          <a:prstGeom prst="rect">
            <a:avLst/>
          </a:prstGeom>
        </p:spPr>
        <p:txBody>
          <a:bodyPr wrap="none" fromWordArt="1">
            <a:prstTxWarp prst="textPlain">
              <a:avLst>
                <a:gd name="adj" fmla="val 50000"/>
              </a:avLst>
            </a:prstTxWarp>
          </a:bodyPr>
          <a:lstStyle/>
          <a:p>
            <a:pPr algn="ctr"/>
            <a:r>
              <a:rPr lang="el-G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ΕΒΔΟΜΑΔΑ ΤΩΝ ΠΑΘΩΝ</a:t>
            </a:r>
            <a:endPar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4102" name="WordArt 7"/>
          <p:cNvSpPr>
            <a:spLocks noChangeArrowheads="1" noChangeShapeType="1" noTextEdit="1"/>
          </p:cNvSpPr>
          <p:nvPr/>
        </p:nvSpPr>
        <p:spPr bwMode="auto">
          <a:xfrm>
            <a:off x="2133600" y="2794000"/>
            <a:ext cx="4876800" cy="622300"/>
          </a:xfrm>
          <a:prstGeom prst="rect">
            <a:avLst/>
          </a:prstGeom>
        </p:spPr>
        <p:txBody>
          <a:bodyPr wrap="none" fromWordArt="1">
            <a:prstTxWarp prst="textCanDown">
              <a:avLst>
                <a:gd name="adj" fmla="val 33333"/>
              </a:avLst>
            </a:prstTxWarp>
          </a:bodyPr>
          <a:lstStyle/>
          <a:p>
            <a:pPr algn="ctr"/>
            <a:r>
              <a:rPr lang="el-GR" sz="3600" b="1" kern="10">
                <a:ln w="9525">
                  <a:solidFill>
                    <a:srgbClr val="000000"/>
                  </a:solidFill>
                  <a:round/>
                  <a:headEnd/>
                  <a:tailEnd/>
                </a:ln>
                <a:solidFill>
                  <a:srgbClr val="000000"/>
                </a:solidFill>
                <a:latin typeface="Arial"/>
                <a:cs typeface="Arial"/>
              </a:rPr>
              <a:t>ΤΟΥ ΧΡΙΣΤΟΥ</a:t>
            </a:r>
            <a:endParaRPr lang="en-GB" sz="3600" b="1" kern="10">
              <a:ln w="9525">
                <a:solidFill>
                  <a:srgbClr val="000000"/>
                </a:solidFill>
                <a:round/>
                <a:headEnd/>
                <a:tailEnd/>
              </a:ln>
              <a:solidFill>
                <a:srgbClr val="000000"/>
              </a:solidFill>
              <a:latin typeface="Arial"/>
              <a:cs typeface="Arial"/>
            </a:endParaRPr>
          </a:p>
        </p:txBody>
      </p:sp>
      <p:pic>
        <p:nvPicPr>
          <p:cNvPr id="4103" name="Picture 10" descr="Pascha08-01"/>
          <p:cNvPicPr>
            <a:picLocks noGrp="1" noChangeAspect="1" noChangeArrowheads="1"/>
          </p:cNvPicPr>
          <p:nvPr>
            <p:ph type="clipArt" sz="half" idx="1"/>
          </p:nvPr>
        </p:nvPicPr>
        <p:blipFill>
          <a:blip r:embed="rId2" cstate="print"/>
          <a:srcRect/>
          <a:stretch>
            <a:fillRect/>
          </a:stretch>
        </p:blipFill>
        <p:spPr>
          <a:xfrm>
            <a:off x="2895600" y="3568700"/>
            <a:ext cx="3505200" cy="2944813"/>
          </a:xfrm>
          <a:noFill/>
        </p:spPr>
      </p:pic>
      <p:pic>
        <p:nvPicPr>
          <p:cNvPr id="4104" name="Picture 11"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4105" name="Picture 12"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noTextEdit="1"/>
          </p:cNvSpPr>
          <p:nvPr>
            <p:ph type="clipArt" sz="half" idx="1"/>
          </p:nvPr>
        </p:nvSpPr>
        <p:spPr>
          <a:xfrm>
            <a:off x="685800" y="1981200"/>
            <a:ext cx="1905000" cy="4114800"/>
          </a:xfrm>
        </p:spPr>
      </p:sp>
      <p:sp>
        <p:nvSpPr>
          <p:cNvPr id="40963" name="Rectangle 4"/>
          <p:cNvSpPr>
            <a:spLocks noGrp="1" noChangeArrowheads="1"/>
          </p:cNvSpPr>
          <p:nvPr>
            <p:ph type="body" sz="half" idx="2"/>
          </p:nvPr>
        </p:nvSpPr>
        <p:spPr>
          <a:xfrm>
            <a:off x="4953000" y="304800"/>
            <a:ext cx="4191000" cy="6553200"/>
          </a:xfrm>
        </p:spPr>
        <p:txBody>
          <a:bodyPr/>
          <a:lstStyle/>
          <a:p>
            <a:pPr eaLnBrk="1" hangingPunct="1">
              <a:lnSpc>
                <a:spcPct val="90000"/>
              </a:lnSpc>
            </a:pPr>
            <a:r>
              <a:rPr lang="el-GR" sz="2800" b="1" smtClean="0"/>
              <a:t>Μετά από αυτά ο Χριστός άρχισε να περιγράφει στους μαθητές του τι θα γίνει μετά τη Δευτέρα Παρουσία κατά την ημέρα της Κρίσης. </a:t>
            </a:r>
          </a:p>
          <a:p>
            <a:pPr eaLnBrk="1" hangingPunct="1">
              <a:lnSpc>
                <a:spcPct val="90000"/>
              </a:lnSpc>
            </a:pPr>
            <a:r>
              <a:rPr lang="el-GR" sz="2800" b="1" smtClean="0"/>
              <a:t>Τους είπε για τους δίκαιους που θα κερδίσουν τη βασιλεία του Θεού και τους άδικους που από μόνοι τους, εξαιτίας των έργων τους θα απομακρυνθούν από τον παράδεισο. </a:t>
            </a:r>
          </a:p>
        </p:txBody>
      </p:sp>
      <p:pic>
        <p:nvPicPr>
          <p:cNvPr id="40964" name="Picture 6" descr="eik2-12s"/>
          <p:cNvPicPr>
            <a:picLocks noChangeAspect="1" noChangeArrowheads="1"/>
          </p:cNvPicPr>
          <p:nvPr/>
        </p:nvPicPr>
        <p:blipFill>
          <a:blip r:embed="rId2" cstate="print"/>
          <a:srcRect/>
          <a:stretch>
            <a:fillRect/>
          </a:stretch>
        </p:blipFill>
        <p:spPr bwMode="auto">
          <a:xfrm>
            <a:off x="127000" y="203200"/>
            <a:ext cx="5041900" cy="6286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body" sz="half" idx="2"/>
          </p:nvPr>
        </p:nvSpPr>
        <p:spPr>
          <a:xfrm>
            <a:off x="4000500" y="279400"/>
            <a:ext cx="5143500" cy="6400800"/>
          </a:xfrm>
        </p:spPr>
        <p:txBody>
          <a:bodyPr/>
          <a:lstStyle/>
          <a:p>
            <a:pPr eaLnBrk="1" hangingPunct="1">
              <a:lnSpc>
                <a:spcPct val="90000"/>
              </a:lnSpc>
            </a:pPr>
            <a:r>
              <a:rPr lang="el-GR" b="1" smtClean="0"/>
              <a:t>Εν τω μεταξύ οι Εβραίοι ετοίμαζαν τα σχέδιά τους για να σκοτώσουν το Χριστό.</a:t>
            </a:r>
            <a:endParaRPr lang="en-GB" b="1" smtClean="0"/>
          </a:p>
          <a:p>
            <a:pPr eaLnBrk="1" hangingPunct="1">
              <a:lnSpc>
                <a:spcPct val="90000"/>
              </a:lnSpc>
            </a:pPr>
            <a:r>
              <a:rPr lang="el-GR" b="1" smtClean="0"/>
              <a:t>Ήθελαν να δράσουν γρήγορα , γιατί δεν ήθελαν να μείνουν να κάνουν το κακό που σκέφτονταν την ημέρα της γιορτής, γιατί αυτό θα προκαλούσε φασαρία. Έκαναν συμβούλιο και αποφάσισαν να πιάσουν τον Χριστό με δόλο.</a:t>
            </a:r>
          </a:p>
        </p:txBody>
      </p:sp>
      <p:pic>
        <p:nvPicPr>
          <p:cNvPr id="41987" name="Picture 5" descr="cheerful flowers"/>
          <p:cNvPicPr>
            <a:picLocks noChangeAspect="1" noChangeArrowheads="1" noCrop="1"/>
          </p:cNvPicPr>
          <p:nvPr/>
        </p:nvPicPr>
        <p:blipFill>
          <a:blip r:embed="rId2" cstate="print"/>
          <a:srcRect/>
          <a:stretch>
            <a:fillRect/>
          </a:stretch>
        </p:blipFill>
        <p:spPr bwMode="auto">
          <a:xfrm>
            <a:off x="304800" y="6523038"/>
            <a:ext cx="8672513" cy="347662"/>
          </a:xfrm>
          <a:prstGeom prst="rect">
            <a:avLst/>
          </a:prstGeom>
          <a:noFill/>
          <a:ln w="9525">
            <a:noFill/>
            <a:miter lim="800000"/>
            <a:headEnd/>
            <a:tailEnd/>
          </a:ln>
        </p:spPr>
      </p:pic>
      <p:pic>
        <p:nvPicPr>
          <p:cNvPr id="41988" name="Picture 6" descr="cheerful flowers"/>
          <p:cNvPicPr>
            <a:picLocks noChangeAspect="1" noChangeArrowheads="1" noCrop="1"/>
          </p:cNvPicPr>
          <p:nvPr/>
        </p:nvPicPr>
        <p:blipFill>
          <a:blip r:embed="rId2" cstate="print"/>
          <a:srcRect/>
          <a:stretch>
            <a:fillRect/>
          </a:stretch>
        </p:blipFill>
        <p:spPr bwMode="auto">
          <a:xfrm>
            <a:off x="234950" y="0"/>
            <a:ext cx="8672513" cy="347663"/>
          </a:xfrm>
          <a:prstGeom prst="rect">
            <a:avLst/>
          </a:prstGeom>
          <a:noFill/>
          <a:ln w="9525">
            <a:noFill/>
            <a:miter lim="800000"/>
            <a:headEnd/>
            <a:tailEnd/>
          </a:ln>
        </p:spPr>
      </p:pic>
      <p:pic>
        <p:nvPicPr>
          <p:cNvPr id="41989" name="Picture 7" descr="scan0044.jpg"/>
          <p:cNvPicPr>
            <a:picLocks noChangeAspect="1"/>
          </p:cNvPicPr>
          <p:nvPr/>
        </p:nvPicPr>
        <p:blipFill>
          <a:blip r:embed="rId3" cstate="print"/>
          <a:srcRect/>
          <a:stretch>
            <a:fillRect/>
          </a:stretch>
        </p:blipFill>
        <p:spPr bwMode="auto">
          <a:xfrm>
            <a:off x="0" y="1754188"/>
            <a:ext cx="4273550" cy="31035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body" sz="half" idx="2"/>
          </p:nvPr>
        </p:nvSpPr>
        <p:spPr>
          <a:xfrm>
            <a:off x="3571875" y="279400"/>
            <a:ext cx="5572125" cy="6400800"/>
          </a:xfrm>
        </p:spPr>
        <p:txBody>
          <a:bodyPr/>
          <a:lstStyle/>
          <a:p>
            <a:pPr eaLnBrk="1" hangingPunct="1">
              <a:lnSpc>
                <a:spcPct val="90000"/>
              </a:lnSpc>
            </a:pPr>
            <a:r>
              <a:rPr lang="el-GR" sz="3000" b="1" dirty="0" smtClean="0"/>
              <a:t>Τότε ένας από τους δώδεκα μαθητές του Χριστού, ο Ιούδας ο Ισκαριώτης, παρουσιάστηκε μπροστά στον αρχιερέα Καϊάφα και τον ρώτησε:</a:t>
            </a:r>
          </a:p>
          <a:p>
            <a:pPr eaLnBrk="1" hangingPunct="1">
              <a:lnSpc>
                <a:spcPct val="90000"/>
              </a:lnSpc>
            </a:pPr>
            <a:r>
              <a:rPr lang="el-GR" sz="3000" b="1" dirty="0" smtClean="0"/>
              <a:t>-Τι μου δίνετε για να σας παραδώσω το Χριστό;</a:t>
            </a:r>
          </a:p>
          <a:p>
            <a:pPr eaLnBrk="1" hangingPunct="1">
              <a:lnSpc>
                <a:spcPct val="90000"/>
              </a:lnSpc>
            </a:pPr>
            <a:r>
              <a:rPr lang="el-GR" sz="3000" b="1" dirty="0" smtClean="0"/>
              <a:t>Εκείνος χάρηκε και συμφώνησε να του δώσει τριάντα αργύρια.</a:t>
            </a:r>
          </a:p>
          <a:p>
            <a:pPr eaLnBrk="1" hangingPunct="1">
              <a:lnSpc>
                <a:spcPct val="90000"/>
              </a:lnSpc>
            </a:pPr>
            <a:r>
              <a:rPr lang="el-GR" sz="3000" b="1" dirty="0" smtClean="0"/>
              <a:t>Από εκείνη την ώρα ο Ιούδας άρχισε να ζητά ευκαιρία για να παραδώσει το Δάσκαλό του.</a:t>
            </a:r>
            <a:endParaRPr lang="en-GB" sz="3000" b="1" dirty="0" smtClean="0"/>
          </a:p>
        </p:txBody>
      </p:sp>
      <p:pic>
        <p:nvPicPr>
          <p:cNvPr id="43011" name="Picture 5" descr="cheerful flowers"/>
          <p:cNvPicPr>
            <a:picLocks noChangeAspect="1" noChangeArrowheads="1" noCrop="1"/>
          </p:cNvPicPr>
          <p:nvPr/>
        </p:nvPicPr>
        <p:blipFill>
          <a:blip r:embed="rId2" cstate="print"/>
          <a:srcRect/>
          <a:stretch>
            <a:fillRect/>
          </a:stretch>
        </p:blipFill>
        <p:spPr bwMode="auto">
          <a:xfrm>
            <a:off x="304800" y="6523038"/>
            <a:ext cx="8672513" cy="347662"/>
          </a:xfrm>
          <a:prstGeom prst="rect">
            <a:avLst/>
          </a:prstGeom>
          <a:noFill/>
          <a:ln w="9525">
            <a:noFill/>
            <a:miter lim="800000"/>
            <a:headEnd/>
            <a:tailEnd/>
          </a:ln>
        </p:spPr>
      </p:pic>
      <p:pic>
        <p:nvPicPr>
          <p:cNvPr id="43012" name="Picture 6" descr="cheerful flowers"/>
          <p:cNvPicPr>
            <a:picLocks noChangeAspect="1" noChangeArrowheads="1" noCrop="1"/>
          </p:cNvPicPr>
          <p:nvPr/>
        </p:nvPicPr>
        <p:blipFill>
          <a:blip r:embed="rId2" cstate="print"/>
          <a:srcRect/>
          <a:stretch>
            <a:fillRect/>
          </a:stretch>
        </p:blipFill>
        <p:spPr bwMode="auto">
          <a:xfrm>
            <a:off x="234950" y="0"/>
            <a:ext cx="8672513" cy="347663"/>
          </a:xfrm>
          <a:prstGeom prst="rect">
            <a:avLst/>
          </a:prstGeom>
          <a:noFill/>
          <a:ln w="9525">
            <a:noFill/>
            <a:miter lim="800000"/>
            <a:headEnd/>
            <a:tailEnd/>
          </a:ln>
        </p:spPr>
      </p:pic>
      <p:pic>
        <p:nvPicPr>
          <p:cNvPr id="43013" name="Picture 4" descr="scan0045.jpg"/>
          <p:cNvPicPr>
            <a:picLocks noChangeAspect="1"/>
          </p:cNvPicPr>
          <p:nvPr/>
        </p:nvPicPr>
        <p:blipFill>
          <a:blip r:embed="rId3" cstate="print"/>
          <a:srcRect/>
          <a:stretch>
            <a:fillRect/>
          </a:stretch>
        </p:blipFill>
        <p:spPr bwMode="auto">
          <a:xfrm>
            <a:off x="0" y="1785938"/>
            <a:ext cx="3562350" cy="25733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body" sz="half" idx="2"/>
          </p:nvPr>
        </p:nvSpPr>
        <p:spPr>
          <a:xfrm>
            <a:off x="4953000" y="495300"/>
            <a:ext cx="4191000" cy="5867400"/>
          </a:xfrm>
        </p:spPr>
        <p:txBody>
          <a:bodyPr/>
          <a:lstStyle/>
          <a:p>
            <a:pPr eaLnBrk="1" hangingPunct="1"/>
            <a:r>
              <a:rPr lang="el-GR" sz="2800" b="1" dirty="0" smtClean="0"/>
              <a:t>Τη Μεγάλη Τρίτη στην εκκλησία θα ακούσουμε για όλα τα γεγονότα που προαναφέρθηκαν. Κυρίαρχο στοιχείο κατά τη διάρκεια της νύχτας της Μεγάλης Τρίτης είναι το τροπάριο της Κασσιανής το οποίο μιλά  για τη μετάνοια μιας αμαρτωλής γυναίκας.</a:t>
            </a:r>
            <a:endParaRPr lang="en-GB" sz="2800" dirty="0" smtClean="0"/>
          </a:p>
        </p:txBody>
      </p:sp>
      <p:pic>
        <p:nvPicPr>
          <p:cNvPr id="44035" name="Picture 7" descr="88194928ey7"/>
          <p:cNvPicPr>
            <a:picLocks noGrp="1" noChangeAspect="1" noChangeArrowheads="1"/>
          </p:cNvPicPr>
          <p:nvPr>
            <p:ph type="clipArt" sz="half" idx="1"/>
          </p:nvPr>
        </p:nvPicPr>
        <p:blipFill>
          <a:blip r:embed="rId2" cstate="print"/>
          <a:srcRect/>
          <a:stretch>
            <a:fillRect/>
          </a:stretch>
        </p:blipFill>
        <p:spPr>
          <a:xfrm>
            <a:off x="365125" y="457200"/>
            <a:ext cx="4335463" cy="5791200"/>
          </a:xfrm>
          <a:noFill/>
        </p:spPr>
      </p:pic>
      <p:pic>
        <p:nvPicPr>
          <p:cNvPr id="44036" name="Picture 8" descr="cheerful flowers"/>
          <p:cNvPicPr>
            <a:picLocks noChangeAspect="1" noChangeArrowheads="1" noCrop="1"/>
          </p:cNvPicPr>
          <p:nvPr/>
        </p:nvPicPr>
        <p:blipFill>
          <a:blip r:embed="rId3" cstate="print"/>
          <a:srcRect/>
          <a:stretch>
            <a:fillRect/>
          </a:stretch>
        </p:blipFill>
        <p:spPr bwMode="auto">
          <a:xfrm>
            <a:off x="304800" y="6523038"/>
            <a:ext cx="8672513" cy="347662"/>
          </a:xfrm>
          <a:prstGeom prst="rect">
            <a:avLst/>
          </a:prstGeom>
          <a:noFill/>
          <a:ln w="9525">
            <a:noFill/>
            <a:miter lim="800000"/>
            <a:headEnd/>
            <a:tailEnd/>
          </a:ln>
        </p:spPr>
      </p:pic>
      <p:pic>
        <p:nvPicPr>
          <p:cNvPr id="44037" name="Picture 9" descr="cheerful flowers"/>
          <p:cNvPicPr>
            <a:picLocks noChangeAspect="1" noChangeArrowheads="1" noCrop="1"/>
          </p:cNvPicPr>
          <p:nvPr/>
        </p:nvPicPr>
        <p:blipFill>
          <a:blip r:embed="rId3" cstate="print"/>
          <a:srcRect/>
          <a:stretch>
            <a:fillRect/>
          </a:stretch>
        </p:blipFill>
        <p:spPr bwMode="auto">
          <a:xfrm>
            <a:off x="234950" y="0"/>
            <a:ext cx="8672513" cy="3476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2"/>
          </p:nvPr>
        </p:nvSpPr>
        <p:spPr>
          <a:xfrm>
            <a:off x="2336800" y="381000"/>
            <a:ext cx="6629400" cy="6019800"/>
          </a:xfrm>
        </p:spPr>
        <p:txBody>
          <a:bodyPr/>
          <a:lstStyle/>
          <a:p>
            <a:pPr marL="0" indent="0" eaLnBrk="1" hangingPunct="1">
              <a:buFontTx/>
              <a:buNone/>
            </a:pPr>
            <a:r>
              <a:rPr lang="el-GR" sz="2800" b="1" smtClean="0"/>
              <a:t>Η </a:t>
            </a:r>
            <a:r>
              <a:rPr lang="el-GR" b="1" smtClean="0"/>
              <a:t>Κασσιανή</a:t>
            </a:r>
            <a:r>
              <a:rPr lang="el-GR" sz="2800" b="1" smtClean="0"/>
              <a:t> ήταν μια μοναχή η οποία έγραψε ένα τροπάριο, ένα ύμνο, για την αμαρτωλή γυναίκα. Το τροπάριο αυτό ακούγεται κάθε Μεγάλη Τρίτη βράδυ στην εκκλησία.  Η Κασσιανή ήταν μια πανέξυπνη και όμορφη κοπέλα που κάποτε ο αυτοκράτορας για να δει αν ήταν η κατάλληλη για σύζυγός του, της είπε:</a:t>
            </a:r>
          </a:p>
          <a:p>
            <a:pPr marL="0" indent="0" eaLnBrk="1" hangingPunct="1">
              <a:buFontTx/>
              <a:buNone/>
            </a:pPr>
            <a:r>
              <a:rPr lang="el-GR" sz="2800" b="1" smtClean="0"/>
              <a:t>-Από γυναίκα ήλθε στον κόσμο το μεγαλύτερο κακό.</a:t>
            </a:r>
          </a:p>
          <a:p>
            <a:pPr marL="0" indent="0" eaLnBrk="1" hangingPunct="1">
              <a:buFontTx/>
              <a:buNone/>
            </a:pPr>
            <a:r>
              <a:rPr lang="el-GR" sz="2800" b="1" smtClean="0"/>
              <a:t>Και αυτή του απάντησε:</a:t>
            </a:r>
          </a:p>
          <a:p>
            <a:pPr marL="0" indent="0" eaLnBrk="1" hangingPunct="1">
              <a:buFontTx/>
              <a:buNone/>
            </a:pPr>
            <a:r>
              <a:rPr lang="el-GR" sz="2800" b="1" smtClean="0"/>
              <a:t>-Ναι, αλλά από γυναίκα ήλθε στον κόσμο το μεγαλύτερο «κ α λ ό» . Η ΠΑΝΑΓΙΑ.</a:t>
            </a:r>
            <a:endParaRPr lang="en-GB" sz="2800" b="1" smtClean="0"/>
          </a:p>
          <a:p>
            <a:pPr marL="0" indent="0" eaLnBrk="1" hangingPunct="1"/>
            <a:endParaRPr lang="en-GB" sz="2800" smtClean="0"/>
          </a:p>
        </p:txBody>
      </p:sp>
      <p:pic>
        <p:nvPicPr>
          <p:cNvPr id="45059" name="Picture 5" descr="cheerful flowers"/>
          <p:cNvPicPr>
            <a:picLocks noChangeAspect="1" noChangeArrowheads="1" noCrop="1"/>
          </p:cNvPicPr>
          <p:nvPr/>
        </p:nvPicPr>
        <p:blipFill>
          <a:blip r:embed="rId2" cstate="print"/>
          <a:srcRect/>
          <a:stretch>
            <a:fillRect/>
          </a:stretch>
        </p:blipFill>
        <p:spPr bwMode="auto">
          <a:xfrm>
            <a:off x="304800" y="6523038"/>
            <a:ext cx="8672513" cy="347662"/>
          </a:xfrm>
          <a:prstGeom prst="rect">
            <a:avLst/>
          </a:prstGeom>
          <a:noFill/>
          <a:ln w="9525">
            <a:noFill/>
            <a:miter lim="800000"/>
            <a:headEnd/>
            <a:tailEnd/>
          </a:ln>
        </p:spPr>
      </p:pic>
      <p:pic>
        <p:nvPicPr>
          <p:cNvPr id="45060" name="Picture 6" descr="cheerful flowers"/>
          <p:cNvPicPr>
            <a:picLocks noChangeAspect="1" noChangeArrowheads="1" noCrop="1"/>
          </p:cNvPicPr>
          <p:nvPr/>
        </p:nvPicPr>
        <p:blipFill>
          <a:blip r:embed="rId2" cstate="print"/>
          <a:srcRect/>
          <a:stretch>
            <a:fillRect/>
          </a:stretch>
        </p:blipFill>
        <p:spPr bwMode="auto">
          <a:xfrm>
            <a:off x="234950" y="0"/>
            <a:ext cx="8672513" cy="347663"/>
          </a:xfrm>
          <a:prstGeom prst="rect">
            <a:avLst/>
          </a:prstGeom>
          <a:noFill/>
          <a:ln w="9525">
            <a:noFill/>
            <a:miter lim="800000"/>
            <a:headEnd/>
            <a:tailEnd/>
          </a:ln>
        </p:spPr>
      </p:pic>
      <p:pic>
        <p:nvPicPr>
          <p:cNvPr id="45061" name="Picture 12" descr="http://3.bp.blogspot.com/_GcLAjo-5_CM/TIgG4vYG7MI/AAAAAAAAO4M/NlPUoWWBuwY/S220/%CE%A0%CE%B1%CE%BD%CE%B1%CE%B3%CE%AF%CE%B1+%CE%B7+%CE%91%CE%BC%CE%AF%CE%B1%CE%BD%CF%84%CE%BF%CF%82.jpg"/>
          <p:cNvPicPr>
            <a:picLocks noChangeAspect="1" noChangeArrowheads="1"/>
          </p:cNvPicPr>
          <p:nvPr/>
        </p:nvPicPr>
        <p:blipFill>
          <a:blip r:embed="rId3" cstate="print"/>
          <a:srcRect/>
          <a:stretch>
            <a:fillRect/>
          </a:stretch>
        </p:blipFill>
        <p:spPr bwMode="auto">
          <a:xfrm>
            <a:off x="285750" y="3852863"/>
            <a:ext cx="1785938" cy="2524125"/>
          </a:xfrm>
          <a:prstGeom prst="rect">
            <a:avLst/>
          </a:prstGeom>
          <a:noFill/>
          <a:ln w="9525">
            <a:noFill/>
            <a:miter lim="800000"/>
            <a:headEnd/>
            <a:tailEnd/>
          </a:ln>
        </p:spPr>
      </p:pic>
      <p:pic>
        <p:nvPicPr>
          <p:cNvPr id="45062" name="Picture 14" descr="http://1.bp.blogspot.com/-ZQZp1iPc40k/TZ277Ht7T1I/AAAAAAAAReI/Gz9Io5fGOgE/s1600/%25CE%259A%25CE%2591%25CE%25A3%25CE%25A3%25CE%2599%25CE%2591%25CE%259D%25CE%2597.jpg">
            <a:hlinkClick r:id="rId4"/>
          </p:cNvPr>
          <p:cNvPicPr>
            <a:picLocks noChangeAspect="1" noChangeArrowheads="1"/>
          </p:cNvPicPr>
          <p:nvPr/>
        </p:nvPicPr>
        <p:blipFill>
          <a:blip r:embed="rId5" cstate="print"/>
          <a:srcRect/>
          <a:stretch>
            <a:fillRect/>
          </a:stretch>
        </p:blipFill>
        <p:spPr bwMode="auto">
          <a:xfrm>
            <a:off x="428625" y="714375"/>
            <a:ext cx="1781175" cy="24050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1800" y="548680"/>
            <a:ext cx="3426002" cy="1754326"/>
          </a:xfrm>
          <a:prstGeom prst="rect">
            <a:avLst/>
          </a:prstGeom>
          <a:noFill/>
        </p:spPr>
        <p:txBody>
          <a:bodyPr wrap="none">
            <a:spAutoFit/>
          </a:bodyPr>
          <a:lstStyle/>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ΜΕΓΑΛΗ </a:t>
            </a:r>
          </a:p>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ΤΡΙΤΗ</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2771" name="Picture 2" descr="http://www.saint.gr/photos/easter/MegaliTriti02.jpg"/>
          <p:cNvPicPr>
            <a:picLocks noChangeAspect="1" noChangeArrowheads="1"/>
          </p:cNvPicPr>
          <p:nvPr/>
        </p:nvPicPr>
        <p:blipFill>
          <a:blip r:embed="rId2" cstate="print"/>
          <a:srcRect/>
          <a:stretch>
            <a:fillRect/>
          </a:stretch>
        </p:blipFill>
        <p:spPr bwMode="auto">
          <a:xfrm>
            <a:off x="2700338" y="2276475"/>
            <a:ext cx="3611562" cy="4365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smtClean="0"/>
              <a:t>ΜΕΓΑΛΗ ΤΡΙΤΗ</a:t>
            </a:r>
            <a:endParaRPr lang="en-GB" smtClean="0"/>
          </a:p>
        </p:txBody>
      </p:sp>
      <p:sp>
        <p:nvSpPr>
          <p:cNvPr id="33795" name="Rectangle 4"/>
          <p:cNvSpPr>
            <a:spLocks noGrp="1" noChangeArrowheads="1"/>
          </p:cNvSpPr>
          <p:nvPr>
            <p:ph type="body" sz="half" idx="2"/>
          </p:nvPr>
        </p:nvSpPr>
        <p:spPr>
          <a:xfrm>
            <a:off x="3000375" y="1857375"/>
            <a:ext cx="3357563" cy="4114800"/>
          </a:xfrm>
        </p:spPr>
        <p:txBody>
          <a:bodyPr/>
          <a:lstStyle/>
          <a:p>
            <a:pPr eaLnBrk="1" hangingPunct="1"/>
            <a:r>
              <a:rPr lang="el-GR" sz="2800" smtClean="0"/>
              <a:t>Τη Μεγάλη Τρίτη θα ακούσουμε στην εκκλησία το τροπάριο της Αγίας Κασσιανής και την παραβολή των δέκα παρθένων.</a:t>
            </a:r>
            <a:endParaRPr lang="en-GB" sz="2800" smtClean="0"/>
          </a:p>
        </p:txBody>
      </p:sp>
      <p:pic>
        <p:nvPicPr>
          <p:cNvPr id="68613" name="Picture 5" descr="M - DEKA PARTHENES "/>
          <p:cNvPicPr>
            <a:picLocks noGrp="1" noChangeAspect="1" noChangeArrowheads="1"/>
          </p:cNvPicPr>
          <p:nvPr>
            <p:ph type="clipArt" sz="half" idx="1"/>
          </p:nvPr>
        </p:nvPicPr>
        <p:blipFill>
          <a:blip r:embed="rId2" cstate="print"/>
          <a:srcRect/>
          <a:stretch>
            <a:fillRect/>
          </a:stretch>
        </p:blipFill>
        <p:spPr>
          <a:xfrm>
            <a:off x="0" y="1785938"/>
            <a:ext cx="2897188" cy="4114800"/>
          </a:xfrm>
          <a:noFill/>
        </p:spPr>
      </p:pic>
      <p:pic>
        <p:nvPicPr>
          <p:cNvPr id="33797" name="Picture 6" descr="cheerful flowers"/>
          <p:cNvPicPr>
            <a:picLocks noChangeAspect="1" noChangeArrowheads="1" noCrop="1"/>
          </p:cNvPicPr>
          <p:nvPr/>
        </p:nvPicPr>
        <p:blipFill>
          <a:blip r:embed="rId3" cstate="print"/>
          <a:srcRect/>
          <a:stretch>
            <a:fillRect/>
          </a:stretch>
        </p:blipFill>
        <p:spPr bwMode="auto">
          <a:xfrm>
            <a:off x="304800" y="6523038"/>
            <a:ext cx="8672513" cy="347662"/>
          </a:xfrm>
          <a:prstGeom prst="rect">
            <a:avLst/>
          </a:prstGeom>
          <a:noFill/>
          <a:ln w="9525">
            <a:noFill/>
            <a:miter lim="800000"/>
            <a:headEnd/>
            <a:tailEnd/>
          </a:ln>
        </p:spPr>
      </p:pic>
      <p:pic>
        <p:nvPicPr>
          <p:cNvPr id="33798" name="Picture 7" descr="cheerful flowers"/>
          <p:cNvPicPr>
            <a:picLocks noChangeAspect="1" noChangeArrowheads="1" noCrop="1"/>
          </p:cNvPicPr>
          <p:nvPr/>
        </p:nvPicPr>
        <p:blipFill>
          <a:blip r:embed="rId3" cstate="print"/>
          <a:srcRect/>
          <a:stretch>
            <a:fillRect/>
          </a:stretch>
        </p:blipFill>
        <p:spPr bwMode="auto">
          <a:xfrm>
            <a:off x="234950" y="0"/>
            <a:ext cx="8672513" cy="347663"/>
          </a:xfrm>
          <a:prstGeom prst="rect">
            <a:avLst/>
          </a:prstGeom>
          <a:noFill/>
          <a:ln w="9525">
            <a:noFill/>
            <a:miter lim="800000"/>
            <a:headEnd/>
            <a:tailEnd/>
          </a:ln>
        </p:spPr>
      </p:pic>
      <p:pic>
        <p:nvPicPr>
          <p:cNvPr id="33799" name="Picture 8" descr="movingpaintbrush"/>
          <p:cNvPicPr>
            <a:picLocks noChangeAspect="1" noChangeArrowheads="1" noCrop="1"/>
          </p:cNvPicPr>
          <p:nvPr/>
        </p:nvPicPr>
        <p:blipFill>
          <a:blip r:embed="rId4" cstate="print"/>
          <a:srcRect/>
          <a:stretch>
            <a:fillRect/>
          </a:stretch>
        </p:blipFill>
        <p:spPr bwMode="auto">
          <a:xfrm>
            <a:off x="1447800" y="609600"/>
            <a:ext cx="6237288" cy="993775"/>
          </a:xfrm>
          <a:prstGeom prst="rect">
            <a:avLst/>
          </a:prstGeom>
          <a:noFill/>
          <a:ln w="9525">
            <a:noFill/>
            <a:miter lim="800000"/>
            <a:headEnd/>
            <a:tailEnd/>
          </a:ln>
        </p:spPr>
      </p:pic>
      <p:pic>
        <p:nvPicPr>
          <p:cNvPr id="33800" name="Picture 10" descr="http://3.bp.blogspot.com/-fIQI98gqdFE/TZ28cu-F55I/AAAAAAAAReU/pEXkC-kli7w/s400/%25CE%25A0%25CE%2591%25CE%25A1%25CE%2591%25CE%2592%25CE%259F%25CE%259B%25CE%2597+10+%25CE%25A0%25CE%2591%25CE%25A1%25CE%2598%25CE%2595%25CE%259D%25CE%25A9%25CE%259D_1.jpg">
            <a:hlinkClick r:id="rId5"/>
          </p:cNvPr>
          <p:cNvPicPr>
            <a:picLocks noChangeAspect="1" noChangeArrowheads="1"/>
          </p:cNvPicPr>
          <p:nvPr/>
        </p:nvPicPr>
        <p:blipFill>
          <a:blip r:embed="rId6" cstate="print"/>
          <a:srcRect/>
          <a:stretch>
            <a:fillRect/>
          </a:stretch>
        </p:blipFill>
        <p:spPr bwMode="auto">
          <a:xfrm>
            <a:off x="6429375" y="1928813"/>
            <a:ext cx="249555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dissolve">
                                      <p:cBhvr>
                                        <p:cTn id="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body" sz="half" idx="2"/>
          </p:nvPr>
        </p:nvSpPr>
        <p:spPr>
          <a:xfrm>
            <a:off x="3581400" y="914400"/>
            <a:ext cx="5562600" cy="5486400"/>
          </a:xfrm>
        </p:spPr>
        <p:txBody>
          <a:bodyPr/>
          <a:lstStyle/>
          <a:p>
            <a:pPr eaLnBrk="1" hangingPunct="1"/>
            <a:r>
              <a:rPr lang="el-GR" sz="2800" b="1" dirty="0" smtClean="0"/>
              <a:t>Την ώρα που ο Χριστός περπατούσε με τους μαθητές του, μια γυναίκα τον πλησίασε και άλειψε τα πόδια του με μύρο και κλαίγοντας ζήτησε συγχώρεση. Ο Χριστός βλέποντας την πίστη και την πραγματική μετάνοια της γυναίκας τη συγχώρεσε, θέλοντας να μας δείξει πως αν πραγματικά μετανιώσουμε για τις αμαρτίες μας, μας συγχωρεί.</a:t>
            </a:r>
            <a:endParaRPr lang="en-GB" sz="2800" b="1" dirty="0" smtClean="0"/>
          </a:p>
        </p:txBody>
      </p:sp>
      <p:pic>
        <p:nvPicPr>
          <p:cNvPr id="34819" name="Picture 10" descr="Μεγάλη Τρίτη"/>
          <p:cNvPicPr>
            <a:picLocks noGrp="1" noChangeAspect="1" noChangeArrowheads="1"/>
          </p:cNvPicPr>
          <p:nvPr>
            <p:ph type="clipArt" sz="half" idx="1"/>
          </p:nvPr>
        </p:nvPicPr>
        <p:blipFill>
          <a:blip r:embed="rId2" cstate="print"/>
          <a:srcRect/>
          <a:stretch>
            <a:fillRect/>
          </a:stretch>
        </p:blipFill>
        <p:spPr>
          <a:xfrm>
            <a:off x="293688" y="1143000"/>
            <a:ext cx="3424237" cy="4800600"/>
          </a:xfrm>
          <a:noFill/>
        </p:spPr>
      </p:pic>
      <p:pic>
        <p:nvPicPr>
          <p:cNvPr id="34820" name="Picture 12" descr="cheerful flowers"/>
          <p:cNvPicPr>
            <a:picLocks noChangeAspect="1" noChangeArrowheads="1" noCrop="1"/>
          </p:cNvPicPr>
          <p:nvPr/>
        </p:nvPicPr>
        <p:blipFill>
          <a:blip r:embed="rId3" cstate="print"/>
          <a:srcRect/>
          <a:stretch>
            <a:fillRect/>
          </a:stretch>
        </p:blipFill>
        <p:spPr bwMode="auto">
          <a:xfrm>
            <a:off x="304800" y="6523038"/>
            <a:ext cx="8672513" cy="347662"/>
          </a:xfrm>
          <a:prstGeom prst="rect">
            <a:avLst/>
          </a:prstGeom>
          <a:noFill/>
          <a:ln w="9525">
            <a:noFill/>
            <a:miter lim="800000"/>
            <a:headEnd/>
            <a:tailEnd/>
          </a:ln>
        </p:spPr>
      </p:pic>
      <p:pic>
        <p:nvPicPr>
          <p:cNvPr id="34821" name="Picture 13" descr="cheerful flowers"/>
          <p:cNvPicPr>
            <a:picLocks noChangeAspect="1" noChangeArrowheads="1" noCrop="1"/>
          </p:cNvPicPr>
          <p:nvPr/>
        </p:nvPicPr>
        <p:blipFill>
          <a:blip r:embed="rId3" cstate="print"/>
          <a:srcRect/>
          <a:stretch>
            <a:fillRect/>
          </a:stretch>
        </p:blipFill>
        <p:spPr bwMode="auto">
          <a:xfrm>
            <a:off x="234950" y="0"/>
            <a:ext cx="8672513" cy="3476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body" sz="half" idx="2"/>
          </p:nvPr>
        </p:nvSpPr>
        <p:spPr>
          <a:xfrm>
            <a:off x="4786313" y="381000"/>
            <a:ext cx="4357687" cy="6172200"/>
          </a:xfrm>
        </p:spPr>
        <p:txBody>
          <a:bodyPr>
            <a:normAutofit lnSpcReduction="10000"/>
          </a:bodyPr>
          <a:lstStyle/>
          <a:p>
            <a:pPr eaLnBrk="1" hangingPunct="1">
              <a:lnSpc>
                <a:spcPct val="90000"/>
              </a:lnSpc>
            </a:pPr>
            <a:r>
              <a:rPr lang="el-GR" sz="2800" b="1" smtClean="0"/>
              <a:t>Βγαίνοντας από το ναό, ο Χριστός με τους μαθητές του, ένας από τους μαθητές του τον προκάλεσε να παρατηρήσει τα μεγαλειώδη οικοδομήματα που κοσμούσαν την πόλη. Τότε ο Χριστός πήρε αφορμή για να τους πει πως κάποια μέρα, θα γίνει η Δευτέρα Παρουσία του Χριστού και όλα όσα έβλεπαν, θα καταστρέφονταν.</a:t>
            </a:r>
          </a:p>
        </p:txBody>
      </p:sp>
      <p:pic>
        <p:nvPicPr>
          <p:cNvPr id="35843" name="Picture 8" descr="cheerful flowers"/>
          <p:cNvPicPr>
            <a:picLocks noChangeAspect="1" noChangeArrowheads="1" noCrop="1"/>
          </p:cNvPicPr>
          <p:nvPr/>
        </p:nvPicPr>
        <p:blipFill>
          <a:blip r:embed="rId2" cstate="print"/>
          <a:srcRect/>
          <a:stretch>
            <a:fillRect/>
          </a:stretch>
        </p:blipFill>
        <p:spPr bwMode="auto">
          <a:xfrm>
            <a:off x="304800" y="6523038"/>
            <a:ext cx="8672513" cy="347662"/>
          </a:xfrm>
          <a:prstGeom prst="rect">
            <a:avLst/>
          </a:prstGeom>
          <a:noFill/>
          <a:ln w="9525">
            <a:noFill/>
            <a:miter lim="800000"/>
            <a:headEnd/>
            <a:tailEnd/>
          </a:ln>
        </p:spPr>
      </p:pic>
      <p:pic>
        <p:nvPicPr>
          <p:cNvPr id="35844" name="Picture 9" descr="cheerful flowers"/>
          <p:cNvPicPr>
            <a:picLocks noChangeAspect="1" noChangeArrowheads="1" noCrop="1"/>
          </p:cNvPicPr>
          <p:nvPr/>
        </p:nvPicPr>
        <p:blipFill>
          <a:blip r:embed="rId2" cstate="print"/>
          <a:srcRect/>
          <a:stretch>
            <a:fillRect/>
          </a:stretch>
        </p:blipFill>
        <p:spPr bwMode="auto">
          <a:xfrm>
            <a:off x="234950" y="0"/>
            <a:ext cx="8672513" cy="347663"/>
          </a:xfrm>
          <a:prstGeom prst="rect">
            <a:avLst/>
          </a:prstGeom>
          <a:noFill/>
          <a:ln w="9525">
            <a:noFill/>
            <a:miter lim="800000"/>
            <a:headEnd/>
            <a:tailEnd/>
          </a:ln>
        </p:spPr>
      </p:pic>
      <p:pic>
        <p:nvPicPr>
          <p:cNvPr id="35845" name="Picture 7" descr="scan0043.jpg"/>
          <p:cNvPicPr>
            <a:picLocks noChangeAspect="1"/>
          </p:cNvPicPr>
          <p:nvPr/>
        </p:nvPicPr>
        <p:blipFill>
          <a:blip r:embed="rId3" cstate="print"/>
          <a:srcRect/>
          <a:stretch>
            <a:fillRect/>
          </a:stretch>
        </p:blipFill>
        <p:spPr bwMode="auto">
          <a:xfrm>
            <a:off x="0" y="1285875"/>
            <a:ext cx="4968875" cy="35004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body" sz="half" idx="2"/>
          </p:nvPr>
        </p:nvSpPr>
        <p:spPr>
          <a:xfrm>
            <a:off x="2857500" y="381000"/>
            <a:ext cx="6286500" cy="6172200"/>
          </a:xfrm>
        </p:spPr>
        <p:txBody>
          <a:bodyPr/>
          <a:lstStyle/>
          <a:p>
            <a:pPr eaLnBrk="1" hangingPunct="1">
              <a:lnSpc>
                <a:spcPct val="90000"/>
              </a:lnSpc>
            </a:pPr>
            <a:r>
              <a:rPr lang="el-GR" sz="2800" b="1" smtClean="0"/>
              <a:t>Οι μαθητές όμως απορούσαν πότε θα συμβούν αυτά τα κακά και ο Χριστός τους είπε την παραβολή των δέκα παρθένων.</a:t>
            </a:r>
          </a:p>
          <a:p>
            <a:pPr eaLnBrk="1" hangingPunct="1">
              <a:lnSpc>
                <a:spcPct val="90000"/>
              </a:lnSpc>
            </a:pPr>
            <a:r>
              <a:rPr lang="el-GR" sz="2800" b="1" smtClean="0"/>
              <a:t>Με την παραβολή των δέκα παρθένων ο Χριστός ήθελε να τους διδάξει πως την ώρα της Δευτέρας Παρουσίας ή την ώρα που θα πεθάνει κάποιος, δεν τη γνωρίζει κανένας παρά μόνο ο Θεός Πατέρας μας.</a:t>
            </a:r>
          </a:p>
          <a:p>
            <a:pPr eaLnBrk="1" hangingPunct="1">
              <a:lnSpc>
                <a:spcPct val="90000"/>
              </a:lnSpc>
            </a:pPr>
            <a:r>
              <a:rPr lang="el-GR" sz="2800" b="1" smtClean="0"/>
              <a:t>Γι΄ αυτό πρέπει κι εμείς να είμαστε πάντα έτοιμοι. Να προετοιμάζουμε τη ψυχή μας και να είμαστε κάθε στιγμή έτοιμοι για ό,τι και να συμβεί,</a:t>
            </a:r>
            <a:endParaRPr lang="en-GB" sz="2800" b="1" smtClean="0"/>
          </a:p>
        </p:txBody>
      </p:sp>
      <p:pic>
        <p:nvPicPr>
          <p:cNvPr id="36867" name="Picture 7" descr="48agynaikes-passelinos-protato"/>
          <p:cNvPicPr>
            <a:picLocks noGrp="1" noChangeAspect="1" noChangeArrowheads="1"/>
          </p:cNvPicPr>
          <p:nvPr>
            <p:ph type="clipArt" sz="half" idx="1"/>
          </p:nvPr>
        </p:nvPicPr>
        <p:blipFill>
          <a:blip r:embed="rId2" cstate="print"/>
          <a:srcRect/>
          <a:stretch>
            <a:fillRect/>
          </a:stretch>
        </p:blipFill>
        <p:spPr>
          <a:xfrm>
            <a:off x="0" y="1714500"/>
            <a:ext cx="3071813" cy="4114800"/>
          </a:xfrm>
          <a:noFill/>
        </p:spPr>
      </p:pic>
      <p:pic>
        <p:nvPicPr>
          <p:cNvPr id="36868" name="Picture 8" descr="cheerful flowers"/>
          <p:cNvPicPr>
            <a:picLocks noChangeAspect="1" noChangeArrowheads="1" noCrop="1"/>
          </p:cNvPicPr>
          <p:nvPr/>
        </p:nvPicPr>
        <p:blipFill>
          <a:blip r:embed="rId3" cstate="print"/>
          <a:srcRect/>
          <a:stretch>
            <a:fillRect/>
          </a:stretch>
        </p:blipFill>
        <p:spPr bwMode="auto">
          <a:xfrm>
            <a:off x="304800" y="6523038"/>
            <a:ext cx="8672513" cy="347662"/>
          </a:xfrm>
          <a:prstGeom prst="rect">
            <a:avLst/>
          </a:prstGeom>
          <a:noFill/>
          <a:ln w="9525">
            <a:noFill/>
            <a:miter lim="800000"/>
            <a:headEnd/>
            <a:tailEnd/>
          </a:ln>
        </p:spPr>
      </p:pic>
      <p:pic>
        <p:nvPicPr>
          <p:cNvPr id="36869" name="Picture 9" descr="cheerful flowers"/>
          <p:cNvPicPr>
            <a:picLocks noChangeAspect="1" noChangeArrowheads="1" noCrop="1"/>
          </p:cNvPicPr>
          <p:nvPr/>
        </p:nvPicPr>
        <p:blipFill>
          <a:blip r:embed="rId3" cstate="print"/>
          <a:srcRect/>
          <a:stretch>
            <a:fillRect/>
          </a:stretch>
        </p:blipFill>
        <p:spPr bwMode="auto">
          <a:xfrm>
            <a:off x="234950" y="0"/>
            <a:ext cx="8672513" cy="3476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body" sz="half" idx="2"/>
          </p:nvPr>
        </p:nvSpPr>
        <p:spPr>
          <a:xfrm>
            <a:off x="3143250" y="76200"/>
            <a:ext cx="6000750" cy="6858000"/>
          </a:xfrm>
        </p:spPr>
        <p:txBody>
          <a:bodyPr/>
          <a:lstStyle/>
          <a:p>
            <a:pPr algn="ctr" eaLnBrk="1" hangingPunct="1">
              <a:lnSpc>
                <a:spcPct val="90000"/>
              </a:lnSpc>
            </a:pPr>
            <a:r>
              <a:rPr lang="el-GR" sz="2800" b="1" smtClean="0"/>
              <a:t>Η ΠΑΡΑΒΟΛΗ ΤΩΝ ΔΕΚΑ ΠΑΡΘΕΝΩΝ</a:t>
            </a:r>
          </a:p>
          <a:p>
            <a:pPr eaLnBrk="1" hangingPunct="1">
              <a:lnSpc>
                <a:spcPct val="90000"/>
              </a:lnSpc>
            </a:pPr>
            <a:r>
              <a:rPr lang="el-GR" sz="2800" b="1" smtClean="0"/>
              <a:t>Δέκα κοπέλες πήραν τα λυχνάρια τους  και βγήκαν για να προϋπαντήσουν το γαμπρό που ερχόταν. Οι πέντε ήταν μυαλωμένες, ενώ οι άλλες πέντε ήταν επιπόλαιες. </a:t>
            </a:r>
          </a:p>
          <a:p>
            <a:pPr eaLnBrk="1" hangingPunct="1">
              <a:lnSpc>
                <a:spcPct val="90000"/>
              </a:lnSpc>
            </a:pPr>
            <a:r>
              <a:rPr lang="el-GR" sz="2800" b="1" smtClean="0"/>
              <a:t>Οι πέντε καλές παρθένες, όταν ετοιμάζονταν για το γάμο του Νυμφίου, είχαν μαζί τους αρκετό λάδι, ώστε να τις αρκέσει μέχρι την ώρα που θα εμφανιστεί ο Νυμφίος. Οι άλλες πέντε ξέχασαν να πάρουν λάδι για τα λυχνάρια τους. </a:t>
            </a:r>
            <a:endParaRPr lang="en-GB" sz="2800" b="1" smtClean="0"/>
          </a:p>
        </p:txBody>
      </p:sp>
      <p:pic>
        <p:nvPicPr>
          <p:cNvPr id="37891" name="Picture 9" descr="http://4.bp.blogspot.com/_9tP75MOn17U/S6aEu82YS6I/AAAAAAAAAzU/baC8kKszros/s400/M.Triti_10_parthenon.jpg"/>
          <p:cNvPicPr>
            <a:picLocks noGrp="1" noChangeAspect="1" noChangeArrowheads="1"/>
          </p:cNvPicPr>
          <p:nvPr>
            <p:ph type="clipArt" sz="half" idx="1"/>
          </p:nvPr>
        </p:nvPicPr>
        <p:blipFill>
          <a:blip r:embed="rId2" cstate="print"/>
          <a:srcRect/>
          <a:stretch>
            <a:fillRect/>
          </a:stretch>
        </p:blipFill>
        <p:spPr>
          <a:xfrm>
            <a:off x="122238" y="1147763"/>
            <a:ext cx="3152775" cy="38100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3"/>
          <p:cNvSpPr>
            <a:spLocks noGrp="1"/>
          </p:cNvSpPr>
          <p:nvPr>
            <p:ph type="body" sz="half" idx="2"/>
          </p:nvPr>
        </p:nvSpPr>
        <p:spPr>
          <a:xfrm>
            <a:off x="142875" y="2286000"/>
            <a:ext cx="8858250" cy="4429125"/>
          </a:xfrm>
        </p:spPr>
        <p:txBody>
          <a:bodyPr>
            <a:normAutofit lnSpcReduction="10000"/>
          </a:bodyPr>
          <a:lstStyle/>
          <a:p>
            <a:pPr eaLnBrk="1" hangingPunct="1"/>
            <a:r>
              <a:rPr lang="el-GR" sz="2800" smtClean="0"/>
              <a:t>Επειδή αργούσε να έρθει ο γαμπρός, νύσταξαν όλες και αποκοιμήθηκαν. Κατά τα μεσάνυχτα όμως ακούστηκε δυνατή φωνή να λέει: Να έρχεται ο γαμπρός. Βγείτε να τον προϋπαντήσετε.</a:t>
            </a:r>
          </a:p>
          <a:p>
            <a:pPr eaLnBrk="1" hangingPunct="1"/>
            <a:r>
              <a:rPr lang="el-GR" sz="2800" smtClean="0"/>
              <a:t>Τότε σηκώθηκαν όλες οι κοπέλες. Οι μεν φρόνιμες άναψαν τα λυχνάρια τους και προχώρησαν, οι δε άμυαλες δεν είχαν λάδι και εκείνη την ώρα γύρευαν για να αγοράσουν.  Ενώ όμως εκείνες πήγαιναν να αγοράσουν λάδι, ο γαμπρός έφτασε και οι κοπέλες που ήταν έτοιμες μπήκαν μαζί του στο γάμο και έκλεισε η πόρτα. </a:t>
            </a:r>
          </a:p>
        </p:txBody>
      </p:sp>
      <p:pic>
        <p:nvPicPr>
          <p:cNvPr id="38915" name="Picture 4" descr="http://4.bp.blogspot.com/_3duZFUf8PbM/SeMG8iIolGI/AAAAAAAABKs/t9LY1ZaMIQA/s400/10parthenes.jpg"/>
          <p:cNvPicPr>
            <a:picLocks noChangeAspect="1" noChangeArrowheads="1"/>
          </p:cNvPicPr>
          <p:nvPr/>
        </p:nvPicPr>
        <p:blipFill>
          <a:blip r:embed="rId2" cstate="print"/>
          <a:srcRect/>
          <a:stretch>
            <a:fillRect/>
          </a:stretch>
        </p:blipFill>
        <p:spPr bwMode="auto">
          <a:xfrm>
            <a:off x="1928813" y="0"/>
            <a:ext cx="3929062" cy="23574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3"/>
          <p:cNvSpPr>
            <a:spLocks noGrp="1"/>
          </p:cNvSpPr>
          <p:nvPr>
            <p:ph type="body" sz="half" idx="2"/>
          </p:nvPr>
        </p:nvSpPr>
        <p:spPr>
          <a:xfrm>
            <a:off x="3286125" y="214313"/>
            <a:ext cx="5429250" cy="6215062"/>
          </a:xfrm>
        </p:spPr>
        <p:txBody>
          <a:bodyPr/>
          <a:lstStyle/>
          <a:p>
            <a:pPr eaLnBrk="1" hangingPunct="1"/>
            <a:r>
              <a:rPr lang="el-GR" smtClean="0"/>
              <a:t>Μετά από λίγο έφτασαν και οι άλλες και έλεγαν: Κύριε, άνοιξέ μας. Αυτός όμως τους είπε:</a:t>
            </a:r>
          </a:p>
          <a:p>
            <a:pPr eaLnBrk="1" hangingPunct="1"/>
            <a:r>
              <a:rPr lang="el-GR" smtClean="0"/>
              <a:t>Αλήθεια δε σας γνωρίζω.</a:t>
            </a:r>
          </a:p>
          <a:p>
            <a:pPr eaLnBrk="1" hangingPunct="1"/>
            <a:r>
              <a:rPr lang="el-GR" smtClean="0"/>
              <a:t> Δε θα θέλαμε φυσικά να μοιάσουμε στις άλλες πέντε μωρές παρθένες που αν και ήξεραν πως θα έρθει ο Νυμφίος, δεν ετοιμάστηκαν και όταν έφτασαν στο γάμο η πόρτα ήταν κλειστή.</a:t>
            </a:r>
            <a:endParaRPr lang="en-GB" smtClean="0"/>
          </a:p>
          <a:p>
            <a:pPr eaLnBrk="1" hangingPunct="1"/>
            <a:endParaRPr lang="en-GB" smtClean="0"/>
          </a:p>
        </p:txBody>
      </p:sp>
      <p:pic>
        <p:nvPicPr>
          <p:cNvPr id="39939" name="Picture 2" descr="http://3.bp.blogspot.com/_Cs7zWlzE5Hc/SeLl2h0Ud8I/AAAAAAAADKI/rGZ4GI8m5vk/s320/M_Triti_10_parthenon.jpg"/>
          <p:cNvPicPr>
            <a:picLocks noChangeAspect="1" noChangeArrowheads="1"/>
          </p:cNvPicPr>
          <p:nvPr/>
        </p:nvPicPr>
        <p:blipFill>
          <a:blip r:embed="rId2" cstate="print"/>
          <a:srcRect/>
          <a:stretch>
            <a:fillRect/>
          </a:stretch>
        </p:blipFill>
        <p:spPr bwMode="auto">
          <a:xfrm>
            <a:off x="142875" y="1214438"/>
            <a:ext cx="3500438" cy="42275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758</Words>
  <Application>Microsoft Office PowerPoint</Application>
  <PresentationFormat>On-screen Show (4:3)</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ΠΑΣΧΑ</vt:lpstr>
      <vt:lpstr>Slide 2</vt:lpstr>
      <vt:lpstr>ΜΕΓΑΛΗ ΤΡΙΤΗ</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dc:title>
  <dc:creator>Kypros</dc:creator>
  <cp:lastModifiedBy>Kypros</cp:lastModifiedBy>
  <cp:revision>36</cp:revision>
  <dcterms:created xsi:type="dcterms:W3CDTF">2020-04-11T16:51:23Z</dcterms:created>
  <dcterms:modified xsi:type="dcterms:W3CDTF">2020-04-12T08:55:47Z</dcterms:modified>
</cp:coreProperties>
</file>